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198"/>
  </p:notesMasterIdLst>
  <p:handoutMasterIdLst>
    <p:handoutMasterId r:id="rId199"/>
  </p:handoutMasterIdLst>
  <p:sldIdLst>
    <p:sldId id="285" r:id="rId2"/>
    <p:sldId id="1425" r:id="rId3"/>
    <p:sldId id="1432" r:id="rId4"/>
    <p:sldId id="1336" r:id="rId5"/>
    <p:sldId id="286" r:id="rId6"/>
    <p:sldId id="287" r:id="rId7"/>
    <p:sldId id="1434" r:id="rId8"/>
    <p:sldId id="288" r:id="rId9"/>
    <p:sldId id="290" r:id="rId10"/>
    <p:sldId id="289" r:id="rId11"/>
    <p:sldId id="1859" r:id="rId12"/>
    <p:sldId id="1868" r:id="rId13"/>
    <p:sldId id="1435" r:id="rId14"/>
    <p:sldId id="291" r:id="rId15"/>
    <p:sldId id="292" r:id="rId16"/>
    <p:sldId id="1453" r:id="rId17"/>
    <p:sldId id="1400" r:id="rId18"/>
    <p:sldId id="1512" r:id="rId19"/>
    <p:sldId id="1436" r:id="rId20"/>
    <p:sldId id="1856" r:id="rId21"/>
    <p:sldId id="1412" r:id="rId22"/>
    <p:sldId id="293" r:id="rId23"/>
    <p:sldId id="1471" r:id="rId24"/>
    <p:sldId id="1857" r:id="rId25"/>
    <p:sldId id="295" r:id="rId26"/>
    <p:sldId id="1508" r:id="rId27"/>
    <p:sldId id="1510" r:id="rId28"/>
    <p:sldId id="1437" r:id="rId29"/>
    <p:sldId id="296" r:id="rId30"/>
    <p:sldId id="1330" r:id="rId31"/>
    <p:sldId id="297" r:id="rId32"/>
    <p:sldId id="298" r:id="rId33"/>
    <p:sldId id="1551" r:id="rId34"/>
    <p:sldId id="1552" r:id="rId35"/>
    <p:sldId id="1340" r:id="rId36"/>
    <p:sldId id="1418" r:id="rId37"/>
    <p:sldId id="299" r:id="rId38"/>
    <p:sldId id="300" r:id="rId39"/>
    <p:sldId id="1331" r:id="rId40"/>
    <p:sldId id="1420" r:id="rId41"/>
    <p:sldId id="1337" r:id="rId42"/>
    <p:sldId id="1421" r:id="rId43"/>
    <p:sldId id="301" r:id="rId44"/>
    <p:sldId id="1438" r:id="rId45"/>
    <p:sldId id="1332" r:id="rId46"/>
    <p:sldId id="303" r:id="rId47"/>
    <p:sldId id="304" r:id="rId48"/>
    <p:sldId id="305" r:id="rId49"/>
    <p:sldId id="1397" r:id="rId50"/>
    <p:sldId id="306" r:id="rId51"/>
    <p:sldId id="1396" r:id="rId52"/>
    <p:sldId id="1439" r:id="rId53"/>
    <p:sldId id="1549" r:id="rId54"/>
    <p:sldId id="1550" r:id="rId55"/>
    <p:sldId id="307" r:id="rId56"/>
    <p:sldId id="1544" r:id="rId57"/>
    <p:sldId id="1545" r:id="rId58"/>
    <p:sldId id="1547" r:id="rId59"/>
    <p:sldId id="308" r:id="rId60"/>
    <p:sldId id="1554" r:id="rId61"/>
    <p:sldId id="309" r:id="rId62"/>
    <p:sldId id="1555" r:id="rId63"/>
    <p:sldId id="1557" r:id="rId64"/>
    <p:sldId id="310" r:id="rId65"/>
    <p:sldId id="311" r:id="rId66"/>
    <p:sldId id="1509" r:id="rId67"/>
    <p:sldId id="312" r:id="rId68"/>
    <p:sldId id="313" r:id="rId69"/>
    <p:sldId id="1341" r:id="rId70"/>
    <p:sldId id="1333" r:id="rId71"/>
    <p:sldId id="1426" r:id="rId72"/>
    <p:sldId id="1427" r:id="rId73"/>
    <p:sldId id="1428" r:id="rId74"/>
    <p:sldId id="1430" r:id="rId75"/>
    <p:sldId id="1513" r:id="rId76"/>
    <p:sldId id="1440" r:id="rId77"/>
    <p:sldId id="1867" r:id="rId78"/>
    <p:sldId id="314" r:id="rId79"/>
    <p:sldId id="1441" r:id="rId80"/>
    <p:sldId id="1413" r:id="rId81"/>
    <p:sldId id="315" r:id="rId82"/>
    <p:sldId id="316" r:id="rId83"/>
    <p:sldId id="317" r:id="rId84"/>
    <p:sldId id="1401" r:id="rId85"/>
    <p:sldId id="1454" r:id="rId86"/>
    <p:sldId id="1858" r:id="rId87"/>
    <p:sldId id="1455" r:id="rId88"/>
    <p:sldId id="1472" r:id="rId89"/>
    <p:sldId id="1456" r:id="rId90"/>
    <p:sldId id="1402" r:id="rId91"/>
    <p:sldId id="320" r:id="rId92"/>
    <p:sldId id="1462" r:id="rId93"/>
    <p:sldId id="1442" r:id="rId94"/>
    <p:sldId id="321" r:id="rId95"/>
    <p:sldId id="1392" r:id="rId96"/>
    <p:sldId id="1556" r:id="rId97"/>
    <p:sldId id="1460" r:id="rId98"/>
    <p:sldId id="1398" r:id="rId99"/>
    <p:sldId id="1399" r:id="rId100"/>
    <p:sldId id="1403" r:id="rId101"/>
    <p:sldId id="1431" r:id="rId102"/>
    <p:sldId id="322" r:id="rId103"/>
    <p:sldId id="323" r:id="rId104"/>
    <p:sldId id="1417" r:id="rId105"/>
    <p:sldId id="1443" r:id="rId106"/>
    <p:sldId id="324" r:id="rId107"/>
    <p:sldId id="1860" r:id="rId108"/>
    <p:sldId id="1862" r:id="rId109"/>
    <p:sldId id="1452" r:id="rId110"/>
    <p:sldId id="1444" r:id="rId111"/>
    <p:sldId id="1445" r:id="rId112"/>
    <p:sldId id="1446" r:id="rId113"/>
    <p:sldId id="1387" r:id="rId114"/>
    <p:sldId id="337" r:id="rId115"/>
    <p:sldId id="338" r:id="rId116"/>
    <p:sldId id="1514" r:id="rId117"/>
    <p:sldId id="1388" r:id="rId118"/>
    <p:sldId id="1486" r:id="rId119"/>
    <p:sldId id="1345" r:id="rId120"/>
    <p:sldId id="1559" r:id="rId121"/>
    <p:sldId id="1487" r:id="rId122"/>
    <p:sldId id="1515" r:id="rId123"/>
    <p:sldId id="1560" r:id="rId124"/>
    <p:sldId id="1488" r:id="rId125"/>
    <p:sldId id="1404" r:id="rId126"/>
    <p:sldId id="1558" r:id="rId127"/>
    <p:sldId id="1490" r:id="rId128"/>
    <p:sldId id="1352" r:id="rId129"/>
    <p:sldId id="1491" r:id="rId130"/>
    <p:sldId id="1520" r:id="rId131"/>
    <p:sldId id="1492" r:id="rId132"/>
    <p:sldId id="1405" r:id="rId133"/>
    <p:sldId id="1493" r:id="rId134"/>
    <p:sldId id="1521" r:id="rId135"/>
    <p:sldId id="1458" r:id="rId136"/>
    <p:sldId id="1494" r:id="rId137"/>
    <p:sldId id="1407" r:id="rId138"/>
    <p:sldId id="1495" r:id="rId139"/>
    <p:sldId id="1524" r:id="rId140"/>
    <p:sldId id="1525" r:id="rId141"/>
    <p:sldId id="1496" r:id="rId142"/>
    <p:sldId id="1526" r:id="rId143"/>
    <p:sldId id="1527" r:id="rId144"/>
    <p:sldId id="1497" r:id="rId145"/>
    <p:sldId id="1459" r:id="rId146"/>
    <p:sldId id="1498" r:id="rId147"/>
    <p:sldId id="1529" r:id="rId148"/>
    <p:sldId id="1528" r:id="rId149"/>
    <p:sldId id="1499" r:id="rId150"/>
    <p:sldId id="1531" r:id="rId151"/>
    <p:sldId id="1530" r:id="rId152"/>
    <p:sldId id="1473" r:id="rId153"/>
    <p:sldId id="1422" r:id="rId154"/>
    <p:sldId id="1500" r:id="rId155"/>
    <p:sldId id="1532" r:id="rId156"/>
    <p:sldId id="1501" r:id="rId157"/>
    <p:sldId id="1408" r:id="rId158"/>
    <p:sldId id="1368" r:id="rId159"/>
    <p:sldId id="1502" r:id="rId160"/>
    <p:sldId id="1533" r:id="rId161"/>
    <p:sldId id="1370" r:id="rId162"/>
    <p:sldId id="1503" r:id="rId163"/>
    <p:sldId id="1535" r:id="rId164"/>
    <p:sldId id="1534" r:id="rId165"/>
    <p:sldId id="1504" r:id="rId166"/>
    <p:sldId id="1536" r:id="rId167"/>
    <p:sldId id="1866" r:id="rId168"/>
    <p:sldId id="1505" r:id="rId169"/>
    <p:sldId id="1561" r:id="rId170"/>
    <p:sldId id="1538" r:id="rId171"/>
    <p:sldId id="1506" r:id="rId172"/>
    <p:sldId id="1562" r:id="rId173"/>
    <p:sldId id="1539" r:id="rId174"/>
    <p:sldId id="1386" r:id="rId175"/>
    <p:sldId id="1541" r:id="rId176"/>
    <p:sldId id="1542" r:id="rId177"/>
    <p:sldId id="1543" r:id="rId178"/>
    <p:sldId id="1853" r:id="rId179"/>
    <p:sldId id="1854" r:id="rId180"/>
    <p:sldId id="1855" r:id="rId181"/>
    <p:sldId id="382" r:id="rId182"/>
    <p:sldId id="383" r:id="rId183"/>
    <p:sldId id="1475" r:id="rId184"/>
    <p:sldId id="1476" r:id="rId185"/>
    <p:sldId id="1385" r:id="rId186"/>
    <p:sldId id="1447" r:id="rId187"/>
    <p:sldId id="1449" r:id="rId188"/>
    <p:sldId id="1450" r:id="rId189"/>
    <p:sldId id="1451" r:id="rId190"/>
    <p:sldId id="1448" r:id="rId191"/>
    <p:sldId id="1409" r:id="rId192"/>
    <p:sldId id="1410" r:id="rId193"/>
    <p:sldId id="1411" r:id="rId194"/>
    <p:sldId id="1480" r:id="rId195"/>
    <p:sldId id="1481" r:id="rId196"/>
    <p:sldId id="1865" r:id="rId197"/>
  </p:sldIdLst>
  <p:sldSz cx="10058400" cy="7772400"/>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hiddenSlides="1"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9F"/>
    <a:srgbClr val="00AE00"/>
    <a:srgbClr val="FC0128"/>
    <a:srgbClr val="063DE8"/>
    <a:srgbClr val="7FFF00"/>
    <a:srgbClr val="51DC00"/>
    <a:srgbClr val="F35B1B"/>
    <a:srgbClr val="B40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40" autoAdjust="0"/>
    <p:restoredTop sz="99642" autoAdjust="0"/>
  </p:normalViewPr>
  <p:slideViewPr>
    <p:cSldViewPr>
      <p:cViewPr varScale="1">
        <p:scale>
          <a:sx n="65" d="100"/>
          <a:sy n="65" d="100"/>
        </p:scale>
        <p:origin x="60" y="3444"/>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760"/>
    </p:cViewPr>
  </p:sorterViewPr>
  <p:notesViewPr>
    <p:cSldViewPr>
      <p:cViewPr varScale="1">
        <p:scale>
          <a:sx n="92" d="100"/>
          <a:sy n="92" d="100"/>
        </p:scale>
        <p:origin x="-253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ChangeArrowheads="1"/>
          </p:cNvSpPr>
          <p:nvPr/>
        </p:nvSpPr>
        <p:spPr bwMode="auto">
          <a:xfrm>
            <a:off x="-23310850" y="241301"/>
            <a:ext cx="56711850" cy="276225"/>
          </a:xfrm>
          <a:prstGeom prst="rect">
            <a:avLst/>
          </a:prstGeom>
          <a:noFill/>
          <a:ln w="12700">
            <a:noFill/>
            <a:miter lim="800000"/>
            <a:headEnd/>
            <a:tailEnd/>
          </a:ln>
          <a:effectLst/>
        </p:spPr>
        <p:txBody>
          <a:bodyPr wrap="none" lIns="91487" tIns="45744" rIns="91487" bIns="45744" anchor="ctr"/>
          <a:lstStyle/>
          <a:p>
            <a:pPr algn="ctr" defTabSz="915291">
              <a:defRPr/>
            </a:pPr>
            <a:endParaRPr lang="en-US" dirty="0">
              <a:latin typeface="Arial" pitchFamily="34" charset="0"/>
            </a:endParaRPr>
          </a:p>
        </p:txBody>
      </p:sp>
    </p:spTree>
    <p:extLst>
      <p:ext uri="{BB962C8B-B14F-4D97-AF65-F5344CB8AC3E}">
        <p14:creationId xmlns:p14="http://schemas.microsoft.com/office/powerpoint/2010/main" val="939085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3"/>
          <p:cNvSpPr>
            <a:spLocks noGrp="1" noRot="1" noChangeAspect="1" noChangeArrowheads="1" noTextEdit="1"/>
          </p:cNvSpPr>
          <p:nvPr>
            <p:ph type="sldImg" idx="2"/>
          </p:nvPr>
        </p:nvSpPr>
        <p:spPr bwMode="auto">
          <a:xfrm>
            <a:off x="1025525" y="485775"/>
            <a:ext cx="5264150" cy="4068763"/>
          </a:xfrm>
          <a:prstGeom prst="rect">
            <a:avLst/>
          </a:prstGeom>
          <a:noFill/>
          <a:ln w="12700">
            <a:solidFill>
              <a:schemeClr val="tx1"/>
            </a:solidFill>
            <a:miter lim="800000"/>
            <a:headEnd/>
            <a:tailEnd/>
          </a:ln>
        </p:spPr>
      </p:sp>
      <p:sp>
        <p:nvSpPr>
          <p:cNvPr id="2052" name="Rectangle 4"/>
          <p:cNvSpPr>
            <a:spLocks noGrp="1" noChangeArrowheads="1"/>
          </p:cNvSpPr>
          <p:nvPr>
            <p:ph type="body" sz="quarter" idx="3"/>
          </p:nvPr>
        </p:nvSpPr>
        <p:spPr bwMode="auto">
          <a:xfrm>
            <a:off x="609605" y="5459416"/>
            <a:ext cx="5973763" cy="3419475"/>
          </a:xfrm>
          <a:prstGeom prst="rect">
            <a:avLst/>
          </a:prstGeom>
          <a:noFill/>
          <a:ln w="12700">
            <a:noFill/>
            <a:miter lim="800000"/>
            <a:headEnd/>
            <a:tailEnd/>
          </a:ln>
          <a:effectLst/>
        </p:spPr>
        <p:txBody>
          <a:bodyPr vert="horz" wrap="square" lIns="98911" tIns="50293" rIns="98911" bIns="50293"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2432849"/>
      </p:ext>
    </p:extLst>
  </p:cSld>
  <p:clrMap bg1="lt1" tx1="dk1" bg2="lt2" tx2="dk2" accent1="accent1" accent2="accent2" accent3="accent3" accent4="accent4" accent5="accent5" accent6="accent6" hlink="hlink" folHlink="folHlink"/>
  <p:notesStyle>
    <a:lvl1pPr marL="233363"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1pPr>
    <a:lvl2pPr marL="698500"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2pPr>
    <a:lvl3pPr marL="1163638" indent="-231775"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3pPr>
    <a:lvl4pPr marL="1630363"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4pPr>
    <a:lvl5pPr marL="2095500"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30051"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28</a:t>
            </a:r>
          </a:p>
        </p:txBody>
      </p:sp>
      <p:sp>
        <p:nvSpPr>
          <p:cNvPr id="130052"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30053"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30054" name="Rectangle 6"/>
          <p:cNvSpPr>
            <a:spLocks noGrp="1" noRot="1" noChangeAspect="1" noChangeArrowheads="1" noTextEdit="1"/>
          </p:cNvSpPr>
          <p:nvPr>
            <p:ph type="sldImg"/>
          </p:nvPr>
        </p:nvSpPr>
        <p:spPr>
          <a:xfrm>
            <a:off x="1335088" y="725488"/>
            <a:ext cx="4646612" cy="3589337"/>
          </a:xfrm>
          <a:ln cap="flat"/>
        </p:spPr>
      </p:sp>
      <p:sp>
        <p:nvSpPr>
          <p:cNvPr id="130055"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101687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769203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141342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232716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93247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63908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239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0707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59561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286063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0476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0909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18829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589649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09412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648123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754723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842022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745496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96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082334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6427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057180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72648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96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691913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96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040422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134492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274769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290681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13833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12022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087649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732116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864748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0771"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35</a:t>
            </a:r>
          </a:p>
        </p:txBody>
      </p:sp>
      <p:sp>
        <p:nvSpPr>
          <p:cNvPr id="160772"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0773"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0774" name="Rectangle 6"/>
          <p:cNvSpPr>
            <a:spLocks noGrp="1" noRot="1" noChangeAspect="1" noChangeArrowheads="1" noTextEdit="1"/>
          </p:cNvSpPr>
          <p:nvPr>
            <p:ph type="sldImg"/>
          </p:nvPr>
        </p:nvSpPr>
        <p:spPr>
          <a:xfrm>
            <a:off x="1335088" y="725488"/>
            <a:ext cx="4646612" cy="3589337"/>
          </a:xfrm>
          <a:ln cap="flat"/>
        </p:spPr>
      </p:sp>
      <p:sp>
        <p:nvSpPr>
          <p:cNvPr id="160775"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562554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1795"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35</a:t>
            </a:r>
          </a:p>
        </p:txBody>
      </p:sp>
      <p:sp>
        <p:nvSpPr>
          <p:cNvPr id="161796"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1797"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1798" name="Rectangle 6"/>
          <p:cNvSpPr>
            <a:spLocks noGrp="1" noRot="1" noChangeAspect="1" noChangeArrowheads="1" noTextEdit="1"/>
          </p:cNvSpPr>
          <p:nvPr>
            <p:ph type="sldImg"/>
          </p:nvPr>
        </p:nvSpPr>
        <p:spPr>
          <a:xfrm>
            <a:off x="1335088" y="725488"/>
            <a:ext cx="4646612" cy="3589337"/>
          </a:xfrm>
          <a:ln cap="flat"/>
        </p:spPr>
      </p:sp>
      <p:sp>
        <p:nvSpPr>
          <p:cNvPr id="161799"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1285660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2819"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35</a:t>
            </a:r>
          </a:p>
        </p:txBody>
      </p:sp>
      <p:sp>
        <p:nvSpPr>
          <p:cNvPr id="162820"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2821"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2822" name="Rectangle 6"/>
          <p:cNvSpPr>
            <a:spLocks noGrp="1" noRot="1" noChangeAspect="1" noChangeArrowheads="1" noTextEdit="1"/>
          </p:cNvSpPr>
          <p:nvPr>
            <p:ph type="sldImg"/>
          </p:nvPr>
        </p:nvSpPr>
        <p:spPr>
          <a:xfrm>
            <a:off x="1335088" y="725488"/>
            <a:ext cx="4646612" cy="3589337"/>
          </a:xfrm>
          <a:ln cap="flat"/>
        </p:spPr>
      </p:sp>
      <p:sp>
        <p:nvSpPr>
          <p:cNvPr id="162823"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4266595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3843"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35</a:t>
            </a:r>
          </a:p>
        </p:txBody>
      </p:sp>
      <p:sp>
        <p:nvSpPr>
          <p:cNvPr id="163844"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3845"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3846" name="Rectangle 6"/>
          <p:cNvSpPr>
            <a:spLocks noGrp="1" noRot="1" noChangeAspect="1" noChangeArrowheads="1" noTextEdit="1"/>
          </p:cNvSpPr>
          <p:nvPr>
            <p:ph type="sldImg"/>
          </p:nvPr>
        </p:nvSpPr>
        <p:spPr>
          <a:xfrm>
            <a:off x="1335088" y="725488"/>
            <a:ext cx="4646612" cy="3589337"/>
          </a:xfrm>
          <a:ln cap="flat"/>
        </p:spPr>
      </p:sp>
      <p:sp>
        <p:nvSpPr>
          <p:cNvPr id="163847"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761053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4867"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35</a:t>
            </a:r>
          </a:p>
        </p:txBody>
      </p:sp>
      <p:sp>
        <p:nvSpPr>
          <p:cNvPr id="164868"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4869"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4870" name="Rectangle 6"/>
          <p:cNvSpPr>
            <a:spLocks noGrp="1" noRot="1" noChangeAspect="1" noChangeArrowheads="1" noTextEdit="1"/>
          </p:cNvSpPr>
          <p:nvPr>
            <p:ph type="sldImg"/>
          </p:nvPr>
        </p:nvSpPr>
        <p:spPr>
          <a:xfrm>
            <a:off x="1335088" y="725488"/>
            <a:ext cx="4646612" cy="3589337"/>
          </a:xfrm>
          <a:ln cap="flat"/>
        </p:spPr>
      </p:sp>
      <p:sp>
        <p:nvSpPr>
          <p:cNvPr id="164871"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3990035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5891"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1" tIns="0" rIns="19791" bIns="0" anchor="b"/>
          <a:lstStyle/>
          <a:p>
            <a:pPr algn="r" defTabSz="1022202"/>
            <a:r>
              <a:rPr lang="en-US" sz="1000" i="1" dirty="0">
                <a:latin typeface="Times New Roman" pitchFamily="18" charset="0"/>
              </a:rPr>
              <a:t>38</a:t>
            </a:r>
          </a:p>
        </p:txBody>
      </p:sp>
      <p:sp>
        <p:nvSpPr>
          <p:cNvPr id="165892"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5893"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5894" name="Rectangle 6"/>
          <p:cNvSpPr>
            <a:spLocks noGrp="1" noRot="1" noChangeAspect="1" noChangeArrowheads="1" noTextEdit="1"/>
          </p:cNvSpPr>
          <p:nvPr>
            <p:ph type="sldImg"/>
          </p:nvPr>
        </p:nvSpPr>
        <p:spPr>
          <a:xfrm>
            <a:off x="1335088" y="725488"/>
            <a:ext cx="4646612" cy="3589337"/>
          </a:xfrm>
          <a:ln cap="flat"/>
        </p:spPr>
      </p:sp>
      <p:sp>
        <p:nvSpPr>
          <p:cNvPr id="165895" name="Rectangle 7"/>
          <p:cNvSpPr>
            <a:spLocks noGrp="1" noChangeArrowheads="1"/>
          </p:cNvSpPr>
          <p:nvPr>
            <p:ph type="body" idx="1"/>
          </p:nvPr>
        </p:nvSpPr>
        <p:spPr>
          <a:xfrm>
            <a:off x="1411288" y="4557718"/>
            <a:ext cx="4502150" cy="4321175"/>
          </a:xfrm>
          <a:noFill/>
          <a:ln w="9525"/>
        </p:spPr>
        <p:txBody>
          <a:bodyPr lIns="100608" tIns="52779" rIns="100608" bIns="52779"/>
          <a:lstStyle/>
          <a:p>
            <a:pPr marL="0" indent="0"/>
            <a:endParaRPr lang="en-US" dirty="0">
              <a:latin typeface="Arial" charset="0"/>
            </a:endParaRPr>
          </a:p>
        </p:txBody>
      </p:sp>
    </p:spTree>
    <p:extLst>
      <p:ext uri="{BB962C8B-B14F-4D97-AF65-F5344CB8AC3E}">
        <p14:creationId xmlns:p14="http://schemas.microsoft.com/office/powerpoint/2010/main" val="397823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328738" y="720725"/>
            <a:ext cx="4657725" cy="3598863"/>
          </a:xfrm>
          <a:ln/>
        </p:spPr>
      </p:sp>
      <p:sp>
        <p:nvSpPr>
          <p:cNvPr id="166915" name="Rectangle 3"/>
          <p:cNvSpPr>
            <a:spLocks noGrp="1" noChangeArrowheads="1"/>
          </p:cNvSpPr>
          <p:nvPr>
            <p:ph type="body" idx="1"/>
          </p:nvPr>
        </p:nvSpPr>
        <p:spPr>
          <a:xfrm>
            <a:off x="974726" y="4560892"/>
            <a:ext cx="5365750" cy="4319587"/>
          </a:xfrm>
          <a:noFill/>
          <a:ln w="9525"/>
        </p:spPr>
        <p:txBody>
          <a:bodyPr/>
          <a:lstStyle/>
          <a:p>
            <a:pPr marL="0" indent="0"/>
            <a:endParaRPr lang="en-US" dirty="0">
              <a:latin typeface="Arial" charset="0"/>
            </a:endParaRPr>
          </a:p>
        </p:txBody>
      </p:sp>
    </p:spTree>
    <p:extLst>
      <p:ext uri="{BB962C8B-B14F-4D97-AF65-F5344CB8AC3E}">
        <p14:creationId xmlns:p14="http://schemas.microsoft.com/office/powerpoint/2010/main" val="2842894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81214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33123"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30</a:t>
            </a:r>
          </a:p>
        </p:txBody>
      </p:sp>
      <p:sp>
        <p:nvSpPr>
          <p:cNvPr id="133124"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33125"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33126" name="Rectangle 6"/>
          <p:cNvSpPr>
            <a:spLocks noGrp="1" noRot="1" noChangeAspect="1" noChangeArrowheads="1" noTextEdit="1"/>
          </p:cNvSpPr>
          <p:nvPr>
            <p:ph type="sldImg"/>
          </p:nvPr>
        </p:nvSpPr>
        <p:spPr>
          <a:xfrm>
            <a:off x="1335088" y="725488"/>
            <a:ext cx="4646612" cy="3589337"/>
          </a:xfrm>
          <a:ln cap="flat"/>
        </p:spPr>
      </p:sp>
      <p:sp>
        <p:nvSpPr>
          <p:cNvPr id="133127"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385307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036526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9987"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45</a:t>
            </a:r>
          </a:p>
        </p:txBody>
      </p:sp>
      <p:sp>
        <p:nvSpPr>
          <p:cNvPr id="169988"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9989"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9990" name="Rectangle 6"/>
          <p:cNvSpPr>
            <a:spLocks noGrp="1" noRot="1" noChangeAspect="1" noChangeArrowheads="1" noTextEdit="1"/>
          </p:cNvSpPr>
          <p:nvPr>
            <p:ph type="sldImg"/>
          </p:nvPr>
        </p:nvSpPr>
        <p:spPr>
          <a:xfrm>
            <a:off x="1335088" y="725488"/>
            <a:ext cx="4646612" cy="3589337"/>
          </a:xfrm>
          <a:ln cap="flat"/>
        </p:spPr>
      </p:sp>
      <p:sp>
        <p:nvSpPr>
          <p:cNvPr id="169991"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813640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69987"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45</a:t>
            </a:r>
          </a:p>
        </p:txBody>
      </p:sp>
      <p:sp>
        <p:nvSpPr>
          <p:cNvPr id="169988"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69989"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69990" name="Rectangle 6"/>
          <p:cNvSpPr>
            <a:spLocks noGrp="1" noRot="1" noChangeAspect="1" noChangeArrowheads="1" noTextEdit="1"/>
          </p:cNvSpPr>
          <p:nvPr>
            <p:ph type="sldImg"/>
          </p:nvPr>
        </p:nvSpPr>
        <p:spPr>
          <a:xfrm>
            <a:off x="1335088" y="725488"/>
            <a:ext cx="4646612" cy="3589337"/>
          </a:xfrm>
          <a:ln cap="flat"/>
        </p:spPr>
      </p:sp>
      <p:sp>
        <p:nvSpPr>
          <p:cNvPr id="169991"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889705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3052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71011"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49</a:t>
            </a:r>
          </a:p>
        </p:txBody>
      </p:sp>
      <p:sp>
        <p:nvSpPr>
          <p:cNvPr id="171012"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71013"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71014" name="Rectangle 6"/>
          <p:cNvSpPr>
            <a:spLocks noGrp="1" noRot="1" noChangeAspect="1" noChangeArrowheads="1" noTextEdit="1"/>
          </p:cNvSpPr>
          <p:nvPr>
            <p:ph type="sldImg"/>
          </p:nvPr>
        </p:nvSpPr>
        <p:spPr>
          <a:xfrm>
            <a:off x="1335088" y="725488"/>
            <a:ext cx="4646612" cy="3589337"/>
          </a:xfrm>
          <a:ln cap="flat"/>
        </p:spPr>
      </p:sp>
      <p:sp>
        <p:nvSpPr>
          <p:cNvPr id="171015"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239857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44969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57911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9572483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651660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55406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53039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531611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87347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207329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218742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ChangeArrowheads="1"/>
          </p:cNvSpPr>
          <p:nvPr/>
        </p:nvSpPr>
        <p:spPr bwMode="auto">
          <a:xfrm>
            <a:off x="4143379" y="-1587"/>
            <a:ext cx="3171825" cy="479426"/>
          </a:xfrm>
          <a:prstGeom prst="rect">
            <a:avLst/>
          </a:prstGeom>
          <a:noFill/>
          <a:ln w="9525">
            <a:noFill/>
            <a:miter lim="800000"/>
            <a:headEnd/>
            <a:tailEnd/>
          </a:ln>
        </p:spPr>
        <p:txBody>
          <a:bodyPr wrap="none" lIns="94992" tIns="47497" rIns="94992" bIns="47497" anchor="ctr"/>
          <a:lstStyle/>
          <a:p>
            <a:endParaRPr lang="en-US" dirty="0"/>
          </a:p>
        </p:txBody>
      </p:sp>
      <p:sp>
        <p:nvSpPr>
          <p:cNvPr id="180227" name="Rectangle 3"/>
          <p:cNvSpPr>
            <a:spLocks noChangeArrowheads="1"/>
          </p:cNvSpPr>
          <p:nvPr/>
        </p:nvSpPr>
        <p:spPr bwMode="auto">
          <a:xfrm>
            <a:off x="4143379" y="9118604"/>
            <a:ext cx="3171825" cy="482600"/>
          </a:xfrm>
          <a:prstGeom prst="rect">
            <a:avLst/>
          </a:prstGeom>
          <a:noFill/>
          <a:ln w="9525">
            <a:noFill/>
            <a:miter lim="800000"/>
            <a:headEnd/>
            <a:tailEnd/>
          </a:ln>
        </p:spPr>
        <p:txBody>
          <a:bodyPr lIns="19790" tIns="0" rIns="19790" bIns="0" anchor="b"/>
          <a:lstStyle/>
          <a:p>
            <a:pPr algn="r" defTabSz="1022202"/>
            <a:r>
              <a:rPr lang="en-US" sz="1000" i="1" dirty="0">
                <a:latin typeface="Times New Roman" pitchFamily="18" charset="0"/>
              </a:rPr>
              <a:t>51</a:t>
            </a:r>
          </a:p>
        </p:txBody>
      </p:sp>
      <p:sp>
        <p:nvSpPr>
          <p:cNvPr id="180228" name="Rectangle 4"/>
          <p:cNvSpPr>
            <a:spLocks noChangeArrowheads="1"/>
          </p:cNvSpPr>
          <p:nvPr/>
        </p:nvSpPr>
        <p:spPr bwMode="auto">
          <a:xfrm>
            <a:off x="0" y="9118604"/>
            <a:ext cx="3170238" cy="482600"/>
          </a:xfrm>
          <a:prstGeom prst="rect">
            <a:avLst/>
          </a:prstGeom>
          <a:noFill/>
          <a:ln w="9525">
            <a:noFill/>
            <a:miter lim="800000"/>
            <a:headEnd/>
            <a:tailEnd/>
          </a:ln>
        </p:spPr>
        <p:txBody>
          <a:bodyPr wrap="none" lIns="94992" tIns="47497" rIns="94992" bIns="47497" anchor="ctr"/>
          <a:lstStyle/>
          <a:p>
            <a:endParaRPr lang="en-US" dirty="0"/>
          </a:p>
        </p:txBody>
      </p:sp>
      <p:sp>
        <p:nvSpPr>
          <p:cNvPr id="180229" name="Rectangle 5"/>
          <p:cNvSpPr>
            <a:spLocks noChangeArrowheads="1"/>
          </p:cNvSpPr>
          <p:nvPr/>
        </p:nvSpPr>
        <p:spPr bwMode="auto">
          <a:xfrm>
            <a:off x="0" y="-1587"/>
            <a:ext cx="3170238" cy="479426"/>
          </a:xfrm>
          <a:prstGeom prst="rect">
            <a:avLst/>
          </a:prstGeom>
          <a:noFill/>
          <a:ln w="9525">
            <a:noFill/>
            <a:miter lim="800000"/>
            <a:headEnd/>
            <a:tailEnd/>
          </a:ln>
        </p:spPr>
        <p:txBody>
          <a:bodyPr wrap="none" lIns="94992" tIns="47497" rIns="94992" bIns="47497" anchor="ctr"/>
          <a:lstStyle/>
          <a:p>
            <a:endParaRPr lang="en-US" dirty="0"/>
          </a:p>
        </p:txBody>
      </p:sp>
      <p:sp>
        <p:nvSpPr>
          <p:cNvPr id="180230" name="Rectangle 6"/>
          <p:cNvSpPr>
            <a:spLocks noGrp="1" noRot="1" noChangeAspect="1" noChangeArrowheads="1" noTextEdit="1"/>
          </p:cNvSpPr>
          <p:nvPr>
            <p:ph type="sldImg"/>
          </p:nvPr>
        </p:nvSpPr>
        <p:spPr>
          <a:xfrm>
            <a:off x="1335088" y="725488"/>
            <a:ext cx="4646612" cy="3589337"/>
          </a:xfrm>
          <a:ln cap="flat"/>
        </p:spPr>
      </p:sp>
      <p:sp>
        <p:nvSpPr>
          <p:cNvPr id="180231" name="Rectangle 7"/>
          <p:cNvSpPr>
            <a:spLocks noGrp="1" noChangeArrowheads="1"/>
          </p:cNvSpPr>
          <p:nvPr>
            <p:ph type="body" idx="1"/>
          </p:nvPr>
        </p:nvSpPr>
        <p:spPr>
          <a:xfrm>
            <a:off x="1412875" y="4559300"/>
            <a:ext cx="4500564" cy="4319588"/>
          </a:xfrm>
          <a:noFill/>
          <a:ln w="9525"/>
        </p:spPr>
        <p:txBody>
          <a:bodyPr lIns="100601" tIns="52774" rIns="100601" bIns="52774"/>
          <a:lstStyle/>
          <a:p>
            <a:pPr marL="246028" indent="-246028" defTabSz="1022202"/>
            <a:endParaRPr lang="en-US" dirty="0">
              <a:latin typeface="Arial" charset="0"/>
            </a:endParaRPr>
          </a:p>
        </p:txBody>
      </p:sp>
    </p:spTree>
    <p:extLst>
      <p:ext uri="{BB962C8B-B14F-4D97-AF65-F5344CB8AC3E}">
        <p14:creationId xmlns:p14="http://schemas.microsoft.com/office/powerpoint/2010/main" val="11669545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105960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981372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773853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572143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79839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7637783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9769428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708831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0152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188834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62564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xfrm>
            <a:off x="1025525" y="485775"/>
            <a:ext cx="5265738" cy="4068763"/>
          </a:xfrm>
          <a:ln/>
        </p:spPr>
      </p:sp>
      <p:sp>
        <p:nvSpPr>
          <p:cNvPr id="19661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940797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1025525" y="485775"/>
            <a:ext cx="5265738" cy="4068763"/>
          </a:xfrm>
          <a:ln/>
        </p:spPr>
      </p:sp>
      <p:sp>
        <p:nvSpPr>
          <p:cNvPr id="197635"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3709517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7141067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5106242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26004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123336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1025525" y="485775"/>
            <a:ext cx="5265738" cy="4068763"/>
          </a:xfrm>
          <a:ln/>
        </p:spPr>
      </p:sp>
      <p:sp>
        <p:nvSpPr>
          <p:cNvPr id="2109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814174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879883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42889301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967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694498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025525" y="485775"/>
            <a:ext cx="5265738" cy="4068763"/>
          </a:xfrm>
          <a:ln/>
        </p:spPr>
      </p:sp>
      <p:sp>
        <p:nvSpPr>
          <p:cNvPr id="229379"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656076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025525" y="485775"/>
            <a:ext cx="5265738" cy="4068763"/>
          </a:xfrm>
          <a:ln/>
        </p:spPr>
      </p:sp>
      <p:sp>
        <p:nvSpPr>
          <p:cNvPr id="23245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9938849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025525" y="485775"/>
            <a:ext cx="5265738" cy="4068763"/>
          </a:xfrm>
          <a:ln/>
        </p:spPr>
      </p:sp>
      <p:sp>
        <p:nvSpPr>
          <p:cNvPr id="24781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71278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025525" y="485775"/>
            <a:ext cx="5265738" cy="4068763"/>
          </a:xfrm>
          <a:ln/>
        </p:spPr>
      </p:sp>
      <p:sp>
        <p:nvSpPr>
          <p:cNvPr id="247811"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9239039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025525" y="485775"/>
            <a:ext cx="5265738" cy="4068763"/>
          </a:xfrm>
          <a:ln/>
        </p:spPr>
      </p:sp>
      <p:sp>
        <p:nvSpPr>
          <p:cNvPr id="250883"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96404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9636005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025525" y="485775"/>
            <a:ext cx="5265738" cy="4068763"/>
          </a:xfrm>
          <a:ln/>
        </p:spPr>
      </p:sp>
      <p:sp>
        <p:nvSpPr>
          <p:cNvPr id="251907" name="Rectangle 3"/>
          <p:cNvSpPr>
            <a:spLocks noGrp="1" noChangeArrowheads="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19987100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24646687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555942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581051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w="9525"/>
        </p:spPr>
        <p:txBody>
          <a:bodyPr/>
          <a:lstStyle/>
          <a:p>
            <a:endParaRPr lang="en-US" dirty="0">
              <a:latin typeface="Arial" charset="0"/>
            </a:endParaRPr>
          </a:p>
        </p:txBody>
      </p:sp>
    </p:spTree>
    <p:extLst>
      <p:ext uri="{BB962C8B-B14F-4D97-AF65-F5344CB8AC3E}">
        <p14:creationId xmlns:p14="http://schemas.microsoft.com/office/powerpoint/2010/main" val="336360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2414588"/>
            <a:ext cx="8550275" cy="1665287"/>
          </a:xfrm>
        </p:spPr>
        <p:txBody>
          <a:bodyPr/>
          <a:lstStyle/>
          <a:p>
            <a:r>
              <a:rPr lang="en-US"/>
              <a:t>Click to edit Master title style</a:t>
            </a:r>
          </a:p>
        </p:txBody>
      </p:sp>
      <p:sp>
        <p:nvSpPr>
          <p:cNvPr id="3" name="Subtitle 2"/>
          <p:cNvSpPr>
            <a:spLocks noGrp="1"/>
          </p:cNvSpPr>
          <p:nvPr>
            <p:ph type="subTitle" idx="1"/>
          </p:nvPr>
        </p:nvSpPr>
        <p:spPr>
          <a:xfrm>
            <a:off x="1508125" y="4403725"/>
            <a:ext cx="7042150" cy="19875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28600"/>
            <a:ext cx="2133600" cy="708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6248400" cy="708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41910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219200"/>
            <a:ext cx="41910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a:t>Click to edit Master title style</a:t>
            </a:r>
          </a:p>
        </p:txBody>
      </p:sp>
      <p:sp>
        <p:nvSpPr>
          <p:cNvPr id="3" name="Table Placeholder 2"/>
          <p:cNvSpPr>
            <a:spLocks noGrp="1"/>
          </p:cNvSpPr>
          <p:nvPr>
            <p:ph type="tbl" idx="1"/>
          </p:nvPr>
        </p:nvSpPr>
        <p:spPr>
          <a:xfrm>
            <a:off x="685800" y="1219200"/>
            <a:ext cx="8534400" cy="6096000"/>
          </a:xfrm>
        </p:spPr>
        <p:txBody>
          <a:bodyPr/>
          <a:lstStyle/>
          <a:p>
            <a:pPr lvl="0"/>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853440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343400"/>
            <a:ext cx="853440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38150" indent="-43815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0"/>
            <a:ext cx="41910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219200"/>
            <a:ext cx="41910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11150"/>
            <a:ext cx="9051925" cy="1295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bwMode="auto">
          <a:xfrm>
            <a:off x="685800" y="1219200"/>
            <a:ext cx="8534400" cy="6096000"/>
          </a:xfrm>
          <a:prstGeom prst="rect">
            <a:avLst/>
          </a:prstGeom>
          <a:noFill/>
          <a:ln w="12700">
            <a:noFill/>
            <a:miter lim="800000"/>
            <a:headEnd/>
            <a:tailEnd/>
          </a:ln>
        </p:spPr>
        <p:txBody>
          <a:bodyPr vert="horz" wrap="square" lIns="101600" tIns="50800" rIns="101600" bIns="5080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4515" name="Rectangle 3"/>
          <p:cNvSpPr>
            <a:spLocks noGrp="1" noChangeArrowheads="1"/>
          </p:cNvSpPr>
          <p:nvPr>
            <p:ph type="title"/>
          </p:nvPr>
        </p:nvSpPr>
        <p:spPr bwMode="auto">
          <a:xfrm>
            <a:off x="685800" y="228600"/>
            <a:ext cx="8458200" cy="838200"/>
          </a:xfrm>
          <a:prstGeom prst="rect">
            <a:avLst/>
          </a:prstGeom>
          <a:noFill/>
          <a:ln w="12700">
            <a:noFill/>
            <a:miter lim="800000"/>
            <a:headEnd/>
            <a:tailEnd/>
          </a:ln>
        </p:spPr>
        <p:txBody>
          <a:bodyPr vert="horz" wrap="square" lIns="101600" tIns="50800" rIns="101600" bIns="50800" numCol="1" anchor="ctr" anchorCtr="0" compatLnSpc="1">
            <a:prstTxWarp prst="textNoShape">
              <a:avLst/>
            </a:prstTxWarp>
          </a:bodyPr>
          <a:lstStyle/>
          <a:p>
            <a:pPr lvl="0"/>
            <a:r>
              <a:rPr lang="en-US"/>
              <a:t>Slide Title</a:t>
            </a:r>
          </a:p>
        </p:txBody>
      </p:sp>
      <p:sp>
        <p:nvSpPr>
          <p:cNvPr id="1038" name="Text Box 14"/>
          <p:cNvSpPr txBox="1">
            <a:spLocks noChangeArrowheads="1"/>
          </p:cNvSpPr>
          <p:nvPr/>
        </p:nvSpPr>
        <p:spPr bwMode="auto">
          <a:xfrm>
            <a:off x="685800" y="5486400"/>
            <a:ext cx="9067800" cy="457200"/>
          </a:xfrm>
          <a:prstGeom prst="rect">
            <a:avLst/>
          </a:prstGeom>
          <a:noFill/>
          <a:ln w="12700">
            <a:noFill/>
            <a:miter lim="800000"/>
            <a:headEnd/>
            <a:tailEnd/>
          </a:ln>
          <a:effectLst/>
        </p:spPr>
        <p:txBody>
          <a:bodyPr>
            <a:spAutoFit/>
          </a:bodyPr>
          <a:lstStyle/>
          <a:p>
            <a:pPr>
              <a:spcBef>
                <a:spcPct val="50000"/>
              </a:spcBef>
              <a:defRPr/>
            </a:pPr>
            <a:r>
              <a:rPr lang="en-US" dirty="0">
                <a:latin typeface="Arial" pitchFamily="34" charset="0"/>
              </a:rPr>
              <a:t>                     </a:t>
            </a:r>
          </a:p>
        </p:txBody>
      </p:sp>
      <p:sp>
        <p:nvSpPr>
          <p:cNvPr id="7" name="Rectangle 12"/>
          <p:cNvSpPr>
            <a:spLocks noChangeArrowheads="1"/>
          </p:cNvSpPr>
          <p:nvPr userDrawn="1"/>
        </p:nvSpPr>
        <p:spPr bwMode="auto">
          <a:xfrm>
            <a:off x="0" y="7373779"/>
            <a:ext cx="10058400" cy="246221"/>
          </a:xfrm>
          <a:prstGeom prst="rect">
            <a:avLst/>
          </a:prstGeom>
          <a:noFill/>
          <a:ln w="12700">
            <a:noFill/>
            <a:miter lim="800000"/>
            <a:headEnd/>
            <a:tailEnd/>
          </a:ln>
          <a:effectLst/>
        </p:spPr>
        <p:txBody>
          <a:bodyPr wrap="square">
            <a:spAutoFit/>
          </a:bodyPr>
          <a:lstStyle/>
          <a:p>
            <a:pPr>
              <a:defRPr/>
            </a:pPr>
            <a:r>
              <a:rPr lang="en-US" sz="1000" dirty="0">
                <a:solidFill>
                  <a:schemeClr val="tx2"/>
                </a:solidFill>
                <a:latin typeface="Arial" pitchFamily="34" charset="0"/>
                <a:cs typeface="Arial" pitchFamily="34" charset="0"/>
              </a:rPr>
              <a:t>       ©</a:t>
            </a:r>
            <a:r>
              <a:rPr lang="en-US" sz="1000" dirty="0">
                <a:solidFill>
                  <a:schemeClr val="tx2"/>
                </a:solidFill>
                <a:latin typeface="Arial" pitchFamily="34" charset="0"/>
              </a:rPr>
              <a:t>  2021 Zvi M. Kedem                                                                                                                                                                                                                              2:</a:t>
            </a:r>
            <a:fld id="{5E7E200E-790F-4D5C-AB0F-53A7E6D0A6FE}" type="slidenum">
              <a:rPr lang="en-US" sz="1000" smtClean="0">
                <a:solidFill>
                  <a:schemeClr val="tx2"/>
                </a:solidFill>
                <a:latin typeface="Arial" pitchFamily="34" charset="0"/>
              </a:rPr>
              <a:pPr>
                <a:defRPr/>
              </a:pPr>
              <a:t>‹#›</a:t>
            </a:fld>
            <a:endParaRPr lang="en-US" sz="1000" dirty="0">
              <a:solidFill>
                <a:schemeClr val="tx2"/>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1228725" rtl="0" eaLnBrk="0" fontAlgn="base" hangingPunct="0">
        <a:lnSpc>
          <a:spcPct val="90000"/>
        </a:lnSpc>
        <a:spcBef>
          <a:spcPct val="0"/>
        </a:spcBef>
        <a:spcAft>
          <a:spcPct val="0"/>
        </a:spcAft>
        <a:defRPr sz="2800" b="1" i="1">
          <a:solidFill>
            <a:schemeClr val="tx2"/>
          </a:solidFill>
          <a:latin typeface="+mj-lt"/>
          <a:ea typeface="+mj-ea"/>
          <a:cs typeface="+mj-cs"/>
        </a:defRPr>
      </a:lvl1pPr>
      <a:lvl2pPr algn="ctr" defTabSz="1228725" rtl="0" eaLnBrk="0" fontAlgn="base" hangingPunct="0">
        <a:lnSpc>
          <a:spcPct val="90000"/>
        </a:lnSpc>
        <a:spcBef>
          <a:spcPct val="0"/>
        </a:spcBef>
        <a:spcAft>
          <a:spcPct val="0"/>
        </a:spcAft>
        <a:defRPr sz="2800" b="1" i="1">
          <a:solidFill>
            <a:schemeClr val="tx2"/>
          </a:solidFill>
          <a:latin typeface="Arial" pitchFamily="34" charset="0"/>
        </a:defRPr>
      </a:lvl2pPr>
      <a:lvl3pPr algn="ctr" defTabSz="1228725" rtl="0" eaLnBrk="0" fontAlgn="base" hangingPunct="0">
        <a:lnSpc>
          <a:spcPct val="90000"/>
        </a:lnSpc>
        <a:spcBef>
          <a:spcPct val="0"/>
        </a:spcBef>
        <a:spcAft>
          <a:spcPct val="0"/>
        </a:spcAft>
        <a:defRPr sz="2800" b="1" i="1">
          <a:solidFill>
            <a:schemeClr val="tx2"/>
          </a:solidFill>
          <a:latin typeface="Arial" pitchFamily="34" charset="0"/>
        </a:defRPr>
      </a:lvl3pPr>
      <a:lvl4pPr algn="ctr" defTabSz="1228725" rtl="0" eaLnBrk="0" fontAlgn="base" hangingPunct="0">
        <a:lnSpc>
          <a:spcPct val="90000"/>
        </a:lnSpc>
        <a:spcBef>
          <a:spcPct val="0"/>
        </a:spcBef>
        <a:spcAft>
          <a:spcPct val="0"/>
        </a:spcAft>
        <a:defRPr sz="2800" b="1" i="1">
          <a:solidFill>
            <a:schemeClr val="tx2"/>
          </a:solidFill>
          <a:latin typeface="Arial" pitchFamily="34" charset="0"/>
        </a:defRPr>
      </a:lvl4pPr>
      <a:lvl5pPr algn="ctr" defTabSz="1228725" rtl="0" eaLnBrk="0" fontAlgn="base" hangingPunct="0">
        <a:lnSpc>
          <a:spcPct val="90000"/>
        </a:lnSpc>
        <a:spcBef>
          <a:spcPct val="0"/>
        </a:spcBef>
        <a:spcAft>
          <a:spcPct val="0"/>
        </a:spcAft>
        <a:defRPr sz="2800" b="1" i="1">
          <a:solidFill>
            <a:schemeClr val="tx2"/>
          </a:solidFill>
          <a:latin typeface="Arial" pitchFamily="34" charset="0"/>
        </a:defRPr>
      </a:lvl5pPr>
      <a:lvl6pPr marL="457200" algn="ctr" defTabSz="1228725" rtl="0" eaLnBrk="0" fontAlgn="base" hangingPunct="0">
        <a:lnSpc>
          <a:spcPct val="90000"/>
        </a:lnSpc>
        <a:spcBef>
          <a:spcPct val="0"/>
        </a:spcBef>
        <a:spcAft>
          <a:spcPct val="0"/>
        </a:spcAft>
        <a:defRPr sz="2800" b="1" i="1">
          <a:solidFill>
            <a:schemeClr val="tx2"/>
          </a:solidFill>
          <a:latin typeface="Arial" pitchFamily="34" charset="0"/>
        </a:defRPr>
      </a:lvl6pPr>
      <a:lvl7pPr marL="914400" algn="ctr" defTabSz="1228725" rtl="0" eaLnBrk="0" fontAlgn="base" hangingPunct="0">
        <a:lnSpc>
          <a:spcPct val="90000"/>
        </a:lnSpc>
        <a:spcBef>
          <a:spcPct val="0"/>
        </a:spcBef>
        <a:spcAft>
          <a:spcPct val="0"/>
        </a:spcAft>
        <a:defRPr sz="2800" b="1" i="1">
          <a:solidFill>
            <a:schemeClr val="tx2"/>
          </a:solidFill>
          <a:latin typeface="Arial" pitchFamily="34" charset="0"/>
        </a:defRPr>
      </a:lvl7pPr>
      <a:lvl8pPr marL="1371600" algn="ctr" defTabSz="1228725" rtl="0" eaLnBrk="0" fontAlgn="base" hangingPunct="0">
        <a:lnSpc>
          <a:spcPct val="90000"/>
        </a:lnSpc>
        <a:spcBef>
          <a:spcPct val="0"/>
        </a:spcBef>
        <a:spcAft>
          <a:spcPct val="0"/>
        </a:spcAft>
        <a:defRPr sz="2800" b="1" i="1">
          <a:solidFill>
            <a:schemeClr val="tx2"/>
          </a:solidFill>
          <a:latin typeface="Arial" pitchFamily="34" charset="0"/>
        </a:defRPr>
      </a:lvl8pPr>
      <a:lvl9pPr marL="1828800" algn="ctr" defTabSz="1228725" rtl="0" eaLnBrk="0" fontAlgn="base" hangingPunct="0">
        <a:lnSpc>
          <a:spcPct val="90000"/>
        </a:lnSpc>
        <a:spcBef>
          <a:spcPct val="0"/>
        </a:spcBef>
        <a:spcAft>
          <a:spcPct val="0"/>
        </a:spcAft>
        <a:defRPr sz="2800" b="1" i="1">
          <a:solidFill>
            <a:schemeClr val="tx2"/>
          </a:solidFill>
          <a:latin typeface="Arial" pitchFamily="34" charset="0"/>
        </a:defRPr>
      </a:lvl9pPr>
    </p:titleStyle>
    <p:bodyStyle>
      <a:lvl1pPr marL="438150" indent="-438150" algn="l" defTabSz="1228725" rtl="0" eaLnBrk="0" fontAlgn="base" hangingPunct="0">
        <a:lnSpc>
          <a:spcPct val="90000"/>
        </a:lnSpc>
        <a:spcBef>
          <a:spcPct val="30000"/>
        </a:spcBef>
        <a:spcAft>
          <a:spcPct val="0"/>
        </a:spcAft>
        <a:buClr>
          <a:srgbClr val="00279F"/>
        </a:buClr>
        <a:buSzPct val="100000"/>
        <a:buFont typeface="Wingdings" panose="05000000000000000000" pitchFamily="2" charset="2"/>
        <a:buChar char="§"/>
        <a:defRPr sz="2400">
          <a:solidFill>
            <a:srgbClr val="00279F"/>
          </a:solidFill>
          <a:latin typeface="+mn-lt"/>
          <a:ea typeface="+mn-ea"/>
          <a:cs typeface="+mn-cs"/>
        </a:defRPr>
      </a:lvl1pPr>
      <a:lvl2pPr marL="850900" indent="-298450" algn="l" defTabSz="1228725" rtl="0" eaLnBrk="0" fontAlgn="base" hangingPunct="0">
        <a:lnSpc>
          <a:spcPct val="90000"/>
        </a:lnSpc>
        <a:spcBef>
          <a:spcPct val="30000"/>
        </a:spcBef>
        <a:spcAft>
          <a:spcPct val="0"/>
        </a:spcAft>
        <a:buClr>
          <a:schemeClr val="folHlink"/>
        </a:buClr>
        <a:buSzPct val="100000"/>
        <a:buFont typeface="Symbol" pitchFamily="18" charset="2"/>
        <a:buChar char="·"/>
        <a:defRPr sz="2000">
          <a:solidFill>
            <a:srgbClr val="00279F"/>
          </a:solidFill>
          <a:latin typeface="+mn-lt"/>
        </a:defRPr>
      </a:lvl2pPr>
      <a:lvl3pPr marL="1155700" indent="-190500"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3pPr>
      <a:lvl4pPr marL="1441450" indent="-171450"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4pPr>
      <a:lvl5pPr marL="17287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5pPr>
      <a:lvl6pPr marL="21859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6pPr>
      <a:lvl7pPr marL="26431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7pPr>
      <a:lvl8pPr marL="31003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8pPr>
      <a:lvl9pPr marL="35575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0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68.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wikipedia.org/wiki/Entity%E2%80%93relationship_mode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forms.state.gov/Forms/ds82.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www.diagrams.net/" TargetMode="External"/><Relationship Id="rId2" Type="http://schemas.openxmlformats.org/officeDocument/2006/relationships/hyperlink" Target="https://app.diagrams.net/"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1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70.bin"/><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71.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72.bin"/><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73.bin"/><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74.bin"/><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75.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76.bin"/><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77.bin"/><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78.bin"/><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79.bin"/><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80.bin"/><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81.bin"/><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82.bin"/><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83.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84.bin"/><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oleObject" Target="../embeddings/oleObject85.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86.bin"/><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87.bin"/><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oleObject" Target="../embeddings/oleObject88.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emf"/><Relationship Id="rId4" Type="http://schemas.openxmlformats.org/officeDocument/2006/relationships/oleObject" Target="../embeddings/oleObject5.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89.bin"/><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90.bin"/><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91.bin"/><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92.bin"/><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97.bin"/><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98.bin"/><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oleObject" Target="../embeddings/oleObject99.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10.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oleObject" Target="../embeddings/oleObject14.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wmf"/><Relationship Id="rId11" Type="http://schemas.openxmlformats.org/officeDocument/2006/relationships/oleObject" Target="../embeddings/oleObject13.bin"/><Relationship Id="rId5" Type="http://schemas.openxmlformats.org/officeDocument/2006/relationships/oleObject" Target="../embeddings/oleObject9.bin"/><Relationship Id="rId15" Type="http://schemas.openxmlformats.org/officeDocument/2006/relationships/image" Target="../media/image11.wmf"/><Relationship Id="rId10" Type="http://schemas.openxmlformats.org/officeDocument/2006/relationships/oleObject" Target="../embeddings/oleObject12.bin"/><Relationship Id="rId4" Type="http://schemas.openxmlformats.org/officeDocument/2006/relationships/image" Target="../media/image7.wmf"/><Relationship Id="rId9" Type="http://schemas.openxmlformats.org/officeDocument/2006/relationships/oleObject" Target="../embeddings/oleObject11.bin"/><Relationship Id="rId14"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tity-relationship_mod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oleObject" Target="../embeddings/oleObject30.bin"/><Relationship Id="rId4" Type="http://schemas.openxmlformats.org/officeDocument/2006/relationships/image" Target="../media/image24.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32.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oleObject" Target="../embeddings/oleObject34.bin"/><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oleObject" Target="../embeddings/oleObject35.bin"/><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36.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37.bin"/></Relationships>
</file>

<file path=ppt/slides/_rels/slide5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38.bin"/><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oleObject" Target="../embeddings/oleObject39.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44.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48.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49.bin"/><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50.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oleObject" Target="../embeddings/oleObject52.bin"/><Relationship Id="rId4" Type="http://schemas.openxmlformats.org/officeDocument/2006/relationships/image" Target="../media/image47.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oxfordlearnersdictionaries.com/us/definition/american_english/discriminate#:~:text=1%5Bintransitive%2C%20transitive%5D%20to,discriminate%20(between%20A%20and%20B)"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9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58.bin"/><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oleObject" Target="../embeddings/oleObject59.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61.bin"/><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65539"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65540" name="Rectangle 4"/>
          <p:cNvSpPr>
            <a:spLocks noGrp="1" noChangeArrowheads="1"/>
          </p:cNvSpPr>
          <p:nvPr>
            <p:ph type="ctrTitle"/>
          </p:nvPr>
        </p:nvSpPr>
        <p:spPr/>
        <p:txBody>
          <a:bodyPr/>
          <a:lstStyle/>
          <a:p>
            <a:r>
              <a:rPr lang="en-US" dirty="0"/>
              <a:t>Unit 2</a:t>
            </a:r>
            <a:br>
              <a:rPr lang="en-US" dirty="0"/>
            </a:br>
            <a:r>
              <a:rPr lang="en-US" dirty="0"/>
              <a:t>Modeling the Information of an Enterprise Using Enhanced Entity/Relationship Diagrams</a:t>
            </a:r>
          </a:p>
        </p:txBody>
      </p:sp>
      <p:sp>
        <p:nvSpPr>
          <p:cNvPr id="65541" name="Rectangle 5"/>
          <p:cNvSpPr>
            <a:spLocks noGrp="1" noChangeArrowheads="1"/>
          </p:cNvSpPr>
          <p:nvPr>
            <p:ph type="subTitle" idx="1"/>
          </p:nvPr>
        </p:nvSpPr>
        <p:spPr/>
        <p:txBody>
          <a:bodyPr/>
          <a:lstStyle/>
          <a:p>
            <a:endParaRPr lang="en-US" dirty="0">
              <a:solidFill>
                <a:srgbClr val="FF0000"/>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Entity and Entity Set</a:t>
            </a:r>
          </a:p>
        </p:txBody>
      </p:sp>
      <p:sp>
        <p:nvSpPr>
          <p:cNvPr id="70659" name="Rectangle 3"/>
          <p:cNvSpPr>
            <a:spLocks noGrp="1" noChangeArrowheads="1"/>
          </p:cNvSpPr>
          <p:nvPr>
            <p:ph type="body" idx="1"/>
          </p:nvPr>
        </p:nvSpPr>
        <p:spPr/>
        <p:txBody>
          <a:bodyPr/>
          <a:lstStyle/>
          <a:p>
            <a:r>
              <a:rPr lang="en-US" dirty="0"/>
              <a:t>Example. When we say, “the set of all Boeing airplanes,” is this</a:t>
            </a:r>
          </a:p>
          <a:p>
            <a:pPr lvl="1"/>
            <a:r>
              <a:rPr lang="en-US" dirty="0"/>
              <a:t>The set of all the models in Boeing’s catalog (abstract objects), or</a:t>
            </a:r>
          </a:p>
          <a:p>
            <a:pPr lvl="1"/>
            <a:r>
              <a:rPr lang="en-US" dirty="0"/>
              <a:t>The set of airplanes that Boeing manufactured (concrete objects)?</a:t>
            </a:r>
          </a:p>
          <a:p>
            <a:r>
              <a:rPr lang="en-US" dirty="0"/>
              <a:t>We may be interested in both and have two entity sets with appropriate “relations” between them</a:t>
            </a:r>
          </a:p>
          <a:p>
            <a:endParaRPr lang="en-US" dirty="0"/>
          </a:p>
          <a:p>
            <a:endParaRPr lang="en-US" dirty="0"/>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p:txBody>
          <a:bodyPr/>
          <a:lstStyle/>
          <a:p>
            <a:r>
              <a:rPr lang="en-US" dirty="0"/>
              <a:t>The ISA Relationship</a:t>
            </a:r>
            <a:br>
              <a:rPr lang="en-US" dirty="0"/>
            </a:br>
            <a:r>
              <a:rPr lang="en-US" dirty="0"/>
              <a:t>(Example)</a:t>
            </a:r>
          </a:p>
        </p:txBody>
      </p:sp>
      <p:sp>
        <p:nvSpPr>
          <p:cNvPr id="31748" name="Content Placeholder 2"/>
          <p:cNvSpPr>
            <a:spLocks noGrp="1"/>
          </p:cNvSpPr>
          <p:nvPr>
            <p:ph idx="1"/>
          </p:nvPr>
        </p:nvSpPr>
        <p:spPr/>
        <p:txBody>
          <a:bodyPr/>
          <a:lstStyle/>
          <a:p>
            <a:r>
              <a:rPr lang="en-US" dirty="0"/>
              <a:t>Some Persons can be Professors</a:t>
            </a:r>
          </a:p>
          <a:p>
            <a:r>
              <a:rPr lang="en-US" dirty="0"/>
              <a:t>Some Persons can be Students</a:t>
            </a:r>
          </a:p>
          <a:p>
            <a:r>
              <a:rPr lang="en-US" dirty="0"/>
              <a:t>Some Persons can be neither Professors nor Students</a:t>
            </a:r>
          </a:p>
          <a:p>
            <a:r>
              <a:rPr lang="en-US" dirty="0"/>
              <a:t>No Person can be both a Professor and a Student</a:t>
            </a:r>
          </a:p>
          <a:p>
            <a:endParaRPr lang="en-US" dirty="0"/>
          </a:p>
          <a:p>
            <a:endParaRPr lang="en-US" dirty="0"/>
          </a:p>
          <a:p>
            <a:endParaRPr lang="en-US" dirty="0"/>
          </a:p>
          <a:p>
            <a:endParaRPr lang="en-US" dirty="0"/>
          </a:p>
          <a:p>
            <a:endParaRPr lang="en-US" dirty="0"/>
          </a:p>
          <a:p>
            <a:endParaRPr lang="en-US" dirty="0"/>
          </a:p>
          <a:p>
            <a:endParaRPr lang="en-US" dirty="0"/>
          </a:p>
          <a:p>
            <a:r>
              <a:rPr lang="en-US" dirty="0"/>
              <a:t>We do not put P in the triangle as that is not a restriction</a:t>
            </a:r>
          </a:p>
          <a:p>
            <a:endParaRPr lang="en-US" dirty="0"/>
          </a:p>
          <a:p>
            <a:r>
              <a:rPr lang="en-US" dirty="0"/>
              <a:t>If applicable, can put both D and T in </a:t>
            </a:r>
            <a:r>
              <a:rPr lang="en-US"/>
              <a:t>the triangle</a:t>
            </a:r>
            <a:endParaRPr lang="en-US" dirty="0"/>
          </a:p>
        </p:txBody>
      </p:sp>
      <p:graphicFrame>
        <p:nvGraphicFramePr>
          <p:cNvPr id="31746" name="Object 2"/>
          <p:cNvGraphicFramePr>
            <a:graphicFrameLocks noChangeAspect="1"/>
          </p:cNvGraphicFramePr>
          <p:nvPr>
            <p:extLst>
              <p:ext uri="{D42A27DB-BD31-4B8C-83A1-F6EECF244321}">
                <p14:modId xmlns:p14="http://schemas.microsoft.com/office/powerpoint/2010/main" val="3296745103"/>
              </p:ext>
            </p:extLst>
          </p:nvPr>
        </p:nvGraphicFramePr>
        <p:xfrm>
          <a:off x="1685925" y="3276600"/>
          <a:ext cx="6162676" cy="2464494"/>
        </p:xfrm>
        <a:graphic>
          <a:graphicData uri="http://schemas.openxmlformats.org/presentationml/2006/ole">
            <mc:AlternateContent xmlns:mc="http://schemas.openxmlformats.org/markup-compatibility/2006">
              <mc:Choice xmlns:v="urn:schemas-microsoft-com:vml" Requires="v">
                <p:oleObj name="Visio" r:id="rId3" imgW="6774824" imgH="2711968" progId="Visio.Drawing.11">
                  <p:embed/>
                </p:oleObj>
              </mc:Choice>
              <mc:Fallback>
                <p:oleObj name="Visio" r:id="rId3" imgW="6774824" imgH="2711968" progId="Visio.Drawing.11">
                  <p:embed/>
                  <p:pic>
                    <p:nvPicPr>
                      <p:cNvPr id="31746" name="Object 2"/>
                      <p:cNvPicPr>
                        <a:picLocks noChangeAspect="1" noChangeArrowheads="1"/>
                      </p:cNvPicPr>
                      <p:nvPr/>
                    </p:nvPicPr>
                    <p:blipFill>
                      <a:blip r:embed="rId4"/>
                      <a:srcRect/>
                      <a:stretch>
                        <a:fillRect/>
                      </a:stretch>
                    </p:blipFill>
                    <p:spPr bwMode="auto">
                      <a:xfrm>
                        <a:off x="1685925" y="3276600"/>
                        <a:ext cx="6162676" cy="2464494"/>
                      </a:xfrm>
                      <a:prstGeom prst="rect">
                        <a:avLst/>
                      </a:prstGeom>
                      <a:noFill/>
                      <a:ln>
                        <a:noFill/>
                      </a:ln>
                      <a:effec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p:txBody>
          <a:bodyPr/>
          <a:lstStyle/>
          <a:p>
            <a:r>
              <a:rPr lang="en-US" dirty="0"/>
              <a:t>The ISA Relationship</a:t>
            </a:r>
            <a:br>
              <a:rPr lang="en-US" dirty="0"/>
            </a:br>
            <a:r>
              <a:rPr lang="en-US" dirty="0"/>
              <a:t>(Example)</a:t>
            </a:r>
          </a:p>
        </p:txBody>
      </p:sp>
      <p:sp>
        <p:nvSpPr>
          <p:cNvPr id="31748" name="Content Placeholder 2"/>
          <p:cNvSpPr>
            <a:spLocks noGrp="1"/>
          </p:cNvSpPr>
          <p:nvPr>
            <p:ph idx="1"/>
          </p:nvPr>
        </p:nvSpPr>
        <p:spPr/>
        <p:txBody>
          <a:bodyPr/>
          <a:lstStyle/>
          <a:p>
            <a:r>
              <a:rPr lang="en-US" dirty="0"/>
              <a:t>If there are no constrains on the ISA relationship leave the triangle empty</a:t>
            </a:r>
          </a:p>
          <a:p>
            <a:r>
              <a:rPr lang="en-US" dirty="0"/>
              <a:t>To repeat, note that the following are not constraints</a:t>
            </a:r>
          </a:p>
          <a:p>
            <a:pPr lvl="1"/>
            <a:r>
              <a:rPr lang="en-US" dirty="0"/>
              <a:t>Partial (does not have to be total)</a:t>
            </a:r>
          </a:p>
          <a:p>
            <a:pPr lvl="1"/>
            <a:r>
              <a:rPr lang="en-US" dirty="0"/>
              <a:t>Overlapping (does not have to be disjoint)</a:t>
            </a:r>
          </a:p>
          <a:p>
            <a:pPr lvl="1"/>
            <a:r>
              <a:rPr lang="en-US" b="1" dirty="0">
                <a:solidFill>
                  <a:srgbClr val="FC0128"/>
                </a:solidFill>
              </a:rPr>
              <a:t>Therefore, do not state them in your assignments</a:t>
            </a:r>
          </a:p>
        </p:txBody>
      </p:sp>
      <p:graphicFrame>
        <p:nvGraphicFramePr>
          <p:cNvPr id="31746" name="Object 2"/>
          <p:cNvGraphicFramePr>
            <a:graphicFrameLocks noChangeAspect="1"/>
          </p:cNvGraphicFramePr>
          <p:nvPr>
            <p:extLst>
              <p:ext uri="{D42A27DB-BD31-4B8C-83A1-F6EECF244321}">
                <p14:modId xmlns:p14="http://schemas.microsoft.com/office/powerpoint/2010/main" val="1376456298"/>
              </p:ext>
            </p:extLst>
          </p:nvPr>
        </p:nvGraphicFramePr>
        <p:xfrm>
          <a:off x="1381125" y="4073525"/>
          <a:ext cx="6772275" cy="2708275"/>
        </p:xfrm>
        <a:graphic>
          <a:graphicData uri="http://schemas.openxmlformats.org/presentationml/2006/ole">
            <mc:AlternateContent xmlns:mc="http://schemas.openxmlformats.org/markup-compatibility/2006">
              <mc:Choice xmlns:v="urn:schemas-microsoft-com:vml" Requires="v">
                <p:oleObj name="Visio" r:id="rId3" imgW="6774672" imgH="2711977" progId="Visio.Drawing.11">
                  <p:embed/>
                </p:oleObj>
              </mc:Choice>
              <mc:Fallback>
                <p:oleObj name="Visio" r:id="rId3" imgW="6774672" imgH="2711977" progId="Visio.Drawing.11">
                  <p:embed/>
                  <p:pic>
                    <p:nvPicPr>
                      <p:cNvPr id="31746" name="Object 2"/>
                      <p:cNvPicPr>
                        <a:picLocks noChangeAspect="1" noChangeArrowheads="1"/>
                      </p:cNvPicPr>
                      <p:nvPr/>
                    </p:nvPicPr>
                    <p:blipFill>
                      <a:blip r:embed="rId4"/>
                      <a:srcRect/>
                      <a:stretch>
                        <a:fillRect/>
                      </a:stretch>
                    </p:blipFill>
                    <p:spPr bwMode="auto">
                      <a:xfrm>
                        <a:off x="1381125" y="4073525"/>
                        <a:ext cx="6772275"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55230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dirty="0"/>
              <a:t>The ISA Relationship</a:t>
            </a:r>
          </a:p>
        </p:txBody>
      </p:sp>
      <p:sp>
        <p:nvSpPr>
          <p:cNvPr id="32772" name="Rectangle 3"/>
          <p:cNvSpPr>
            <a:spLocks noGrp="1" noChangeArrowheads="1"/>
          </p:cNvSpPr>
          <p:nvPr>
            <p:ph type="body" idx="1"/>
          </p:nvPr>
        </p:nvSpPr>
        <p:spPr/>
        <p:txBody>
          <a:bodyPr/>
          <a:lstStyle/>
          <a:p>
            <a:r>
              <a:rPr lang="en-US" dirty="0"/>
              <a:t>Example: subsets participating in relationships modeling the assumed semantics more clearly (every person has at most one woman who is the biological mother) for people in the database</a:t>
            </a:r>
          </a:p>
        </p:txBody>
      </p:sp>
      <p:graphicFrame>
        <p:nvGraphicFramePr>
          <p:cNvPr id="32770" name="Object 5"/>
          <p:cNvGraphicFramePr>
            <a:graphicFrameLocks noChangeAspect="1"/>
          </p:cNvGraphicFramePr>
          <p:nvPr>
            <p:extLst>
              <p:ext uri="{D42A27DB-BD31-4B8C-83A1-F6EECF244321}">
                <p14:modId xmlns:p14="http://schemas.microsoft.com/office/powerpoint/2010/main" val="303950840"/>
              </p:ext>
            </p:extLst>
          </p:nvPr>
        </p:nvGraphicFramePr>
        <p:xfrm>
          <a:off x="1695450" y="3168650"/>
          <a:ext cx="6665913" cy="3460750"/>
        </p:xfrm>
        <a:graphic>
          <a:graphicData uri="http://schemas.openxmlformats.org/presentationml/2006/ole">
            <mc:AlternateContent xmlns:mc="http://schemas.openxmlformats.org/markup-compatibility/2006">
              <mc:Choice xmlns:v="urn:schemas-microsoft-com:vml" Requires="v">
                <p:oleObj name="Visio" r:id="rId3" imgW="6667436" imgH="3457369" progId="Visio.Drawing.11">
                  <p:embed/>
                </p:oleObj>
              </mc:Choice>
              <mc:Fallback>
                <p:oleObj name="Visio" r:id="rId3" imgW="6667436" imgH="3457369" progId="Visio.Drawing.11">
                  <p:embed/>
                  <p:pic>
                    <p:nvPicPr>
                      <p:cNvPr id="32770" name="Object 5"/>
                      <p:cNvPicPr>
                        <a:picLocks noChangeAspect="1" noChangeArrowheads="1"/>
                      </p:cNvPicPr>
                      <p:nvPr/>
                    </p:nvPicPr>
                    <p:blipFill>
                      <a:blip r:embed="rId4"/>
                      <a:srcRect/>
                      <a:stretch>
                        <a:fillRect/>
                      </a:stretch>
                    </p:blipFill>
                    <p:spPr bwMode="auto">
                      <a:xfrm>
                        <a:off x="1695450" y="3168650"/>
                        <a:ext cx="6665913"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The ISA Relationship</a:t>
            </a:r>
          </a:p>
        </p:txBody>
      </p:sp>
      <p:sp>
        <p:nvSpPr>
          <p:cNvPr id="89091" name="Rectangle 3"/>
          <p:cNvSpPr>
            <a:spLocks noGrp="1" noChangeArrowheads="1"/>
          </p:cNvSpPr>
          <p:nvPr>
            <p:ph type="body" idx="1"/>
          </p:nvPr>
        </p:nvSpPr>
        <p:spPr/>
        <p:txBody>
          <a:bodyPr/>
          <a:lstStyle/>
          <a:p>
            <a:r>
              <a:rPr lang="en-US" dirty="0"/>
              <a:t>ISA is really a superclass/subclass relationship</a:t>
            </a:r>
          </a:p>
          <a:p>
            <a:r>
              <a:rPr lang="en-US" dirty="0"/>
              <a:t>ISA could be </a:t>
            </a:r>
            <a:r>
              <a:rPr lang="en-US" b="1" i="1" dirty="0">
                <a:solidFill>
                  <a:srgbClr val="FC0128"/>
                </a:solidFill>
              </a:rPr>
              <a:t>generalization</a:t>
            </a:r>
            <a:r>
              <a:rPr lang="en-US" dirty="0"/>
              <a:t>: a superset is made from “more basic” sets</a:t>
            </a:r>
          </a:p>
          <a:p>
            <a:r>
              <a:rPr lang="en-US" dirty="0"/>
              <a:t>ISA could be </a:t>
            </a:r>
            <a:r>
              <a:rPr lang="en-US" b="1" i="1" dirty="0">
                <a:solidFill>
                  <a:srgbClr val="FC0128"/>
                </a:solidFill>
              </a:rPr>
              <a:t>specialization</a:t>
            </a:r>
            <a:r>
              <a:rPr lang="en-US" dirty="0"/>
              <a:t>: subsets are made from the “more basic” set</a:t>
            </a:r>
          </a:p>
          <a:p>
            <a:r>
              <a:rPr lang="en-US" dirty="0"/>
              <a:t>This information could be added in annotations, if desired</a:t>
            </a:r>
          </a:p>
          <a:p>
            <a:r>
              <a:rPr lang="en-US" dirty="0"/>
              <a:t>Sometimes the “orientation” of a triangle is used to distinguish between specialization and generalization</a:t>
            </a:r>
          </a:p>
          <a:p>
            <a:pPr lvl="1"/>
            <a:r>
              <a:rPr lang="en-US" dirty="0"/>
              <a:t>We will not do that</a:t>
            </a:r>
          </a:p>
          <a:p>
            <a:pPr lvl="1"/>
            <a:endParaRPr lang="en-US" dirty="0"/>
          </a:p>
          <a:p>
            <a:pPr lvl="1"/>
            <a:endParaRPr lang="en-US" dirty="0"/>
          </a:p>
        </p:txBody>
      </p:sp>
      <p:graphicFrame>
        <p:nvGraphicFramePr>
          <p:cNvPr id="2" name="Object 1">
            <a:extLst>
              <a:ext uri="{FF2B5EF4-FFF2-40B4-BE49-F238E27FC236}">
                <a16:creationId xmlns:a16="http://schemas.microsoft.com/office/drawing/2014/main" id="{F01B7CAC-1E52-44E6-8ED1-019308EA2FB6}"/>
              </a:ext>
            </a:extLst>
          </p:cNvPr>
          <p:cNvGraphicFramePr>
            <a:graphicFrameLocks noChangeAspect="1"/>
          </p:cNvGraphicFramePr>
          <p:nvPr>
            <p:extLst>
              <p:ext uri="{D42A27DB-BD31-4B8C-83A1-F6EECF244321}">
                <p14:modId xmlns:p14="http://schemas.microsoft.com/office/powerpoint/2010/main" val="3039188613"/>
              </p:ext>
            </p:extLst>
          </p:nvPr>
        </p:nvGraphicFramePr>
        <p:xfrm>
          <a:off x="2844800" y="5175250"/>
          <a:ext cx="4368800" cy="1377950"/>
        </p:xfrm>
        <a:graphic>
          <a:graphicData uri="http://schemas.openxmlformats.org/presentationml/2006/ole">
            <mc:AlternateContent xmlns:mc="http://schemas.openxmlformats.org/markup-compatibility/2006">
              <mc:Choice xmlns:v="urn:schemas-microsoft-com:vml" Requires="v">
                <p:oleObj name="Visio" r:id="rId3" imgW="4368152" imgH="1378714" progId="Visio.Drawing.11">
                  <p:embed/>
                </p:oleObj>
              </mc:Choice>
              <mc:Fallback>
                <p:oleObj name="Visio" r:id="rId3" imgW="4368152" imgH="1378714" progId="Visio.Drawing.11">
                  <p:embed/>
                  <p:pic>
                    <p:nvPicPr>
                      <p:cNvPr id="0" name=""/>
                      <p:cNvPicPr/>
                      <p:nvPr/>
                    </p:nvPicPr>
                    <p:blipFill>
                      <a:blip r:embed="rId4"/>
                      <a:stretch>
                        <a:fillRect/>
                      </a:stretch>
                    </p:blipFill>
                    <p:spPr>
                      <a:xfrm>
                        <a:off x="2844800" y="5175250"/>
                        <a:ext cx="4368800" cy="1377950"/>
                      </a:xfrm>
                      <a:prstGeom prst="rect">
                        <a:avLst/>
                      </a:prstGeom>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Sketch of a More Complex ER Diagram</a:t>
            </a:r>
            <a:br>
              <a:rPr lang="en-US" dirty="0"/>
            </a:br>
            <a:r>
              <a:rPr lang="en-US" dirty="0"/>
              <a:t>With Hierarchical ISAs</a:t>
            </a:r>
          </a:p>
        </p:txBody>
      </p:sp>
      <p:sp>
        <p:nvSpPr>
          <p:cNvPr id="3" name="Content Placeholder 2"/>
          <p:cNvSpPr>
            <a:spLocks noGrp="1"/>
          </p:cNvSpPr>
          <p:nvPr>
            <p:ph idx="1"/>
          </p:nvPr>
        </p:nvSpPr>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24427064"/>
              </p:ext>
            </p:extLst>
          </p:nvPr>
        </p:nvGraphicFramePr>
        <p:xfrm>
          <a:off x="2362200" y="2216150"/>
          <a:ext cx="3935413" cy="4108450"/>
        </p:xfrm>
        <a:graphic>
          <a:graphicData uri="http://schemas.openxmlformats.org/presentationml/2006/ole">
            <mc:AlternateContent xmlns:mc="http://schemas.openxmlformats.org/markup-compatibility/2006">
              <mc:Choice xmlns:v="urn:schemas-microsoft-com:vml" Requires="v">
                <p:oleObj name="Visio" r:id="rId3" imgW="3933735" imgH="4105257" progId="Visio.Drawing.11">
                  <p:embed/>
                </p:oleObj>
              </mc:Choice>
              <mc:Fallback>
                <p:oleObj name="Visio" r:id="rId3" imgW="3933735" imgH="4105257" progId="Visio.Drawing.11">
                  <p:embed/>
                  <p:pic>
                    <p:nvPicPr>
                      <p:cNvPr id="4" name="Object 3"/>
                      <p:cNvPicPr/>
                      <p:nvPr/>
                    </p:nvPicPr>
                    <p:blipFill>
                      <a:blip r:embed="rId4"/>
                      <a:stretch>
                        <a:fillRect/>
                      </a:stretch>
                    </p:blipFill>
                    <p:spPr>
                      <a:xfrm>
                        <a:off x="2362200" y="2216150"/>
                        <a:ext cx="3935413" cy="4108450"/>
                      </a:xfrm>
                      <a:prstGeom prst="rect">
                        <a:avLst/>
                      </a:prstGeom>
                    </p:spPr>
                  </p:pic>
                </p:oleObj>
              </mc:Fallback>
            </mc:AlternateContent>
          </a:graphicData>
        </a:graphic>
      </p:graphicFrame>
    </p:spTree>
    <p:extLst>
      <p:ext uri="{BB962C8B-B14F-4D97-AF65-F5344CB8AC3E}">
        <p14:creationId xmlns:p14="http://schemas.microsoft.com/office/powerpoint/2010/main" val="4265984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Cardinality Constraints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9918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dirty="0"/>
              <a:t>Cardinality Constraints</a:t>
            </a:r>
          </a:p>
        </p:txBody>
      </p:sp>
      <p:sp>
        <p:nvSpPr>
          <p:cNvPr id="33796" name="Rectangle 3"/>
          <p:cNvSpPr>
            <a:spLocks noGrp="1" noChangeArrowheads="1"/>
          </p:cNvSpPr>
          <p:nvPr>
            <p:ph type="body" idx="1"/>
          </p:nvPr>
        </p:nvSpPr>
        <p:spPr/>
        <p:txBody>
          <a:bodyPr/>
          <a:lstStyle/>
          <a:p>
            <a:r>
              <a:rPr lang="en-US" dirty="0">
                <a:cs typeface="Arial" charset="0"/>
              </a:rPr>
              <a:t>We can generalize the arrow notation</a:t>
            </a:r>
          </a:p>
          <a:p>
            <a:r>
              <a:rPr lang="en-US" dirty="0">
                <a:cs typeface="Arial" charset="0"/>
              </a:rPr>
              <a:t>Best explained by examples</a:t>
            </a:r>
          </a:p>
        </p:txBody>
      </p:sp>
      <p:graphicFrame>
        <p:nvGraphicFramePr>
          <p:cNvPr id="2" name="Object 1">
            <a:extLst>
              <a:ext uri="{FF2B5EF4-FFF2-40B4-BE49-F238E27FC236}">
                <a16:creationId xmlns:a16="http://schemas.microsoft.com/office/drawing/2014/main" id="{9B6EE1F8-7881-4B47-98DF-E378B6B3722C}"/>
              </a:ext>
            </a:extLst>
          </p:cNvPr>
          <p:cNvGraphicFramePr>
            <a:graphicFrameLocks noChangeAspect="1"/>
          </p:cNvGraphicFramePr>
          <p:nvPr>
            <p:extLst>
              <p:ext uri="{D42A27DB-BD31-4B8C-83A1-F6EECF244321}">
                <p14:modId xmlns:p14="http://schemas.microsoft.com/office/powerpoint/2010/main" val="2019256610"/>
              </p:ext>
            </p:extLst>
          </p:nvPr>
        </p:nvGraphicFramePr>
        <p:xfrm>
          <a:off x="1713576" y="2448120"/>
          <a:ext cx="6478848" cy="4486080"/>
        </p:xfrm>
        <a:graphic>
          <a:graphicData uri="http://schemas.openxmlformats.org/presentationml/2006/ole">
            <mc:AlternateContent xmlns:mc="http://schemas.openxmlformats.org/markup-compatibility/2006">
              <mc:Choice xmlns:v="urn:schemas-microsoft-com:vml" Requires="v">
                <p:oleObj name="Visio" r:id="rId3" imgW="7663815" imgH="5306643" progId="Visio.Drawing.11">
                  <p:embed/>
                </p:oleObj>
              </mc:Choice>
              <mc:Fallback>
                <p:oleObj name="Visio" r:id="rId3" imgW="7663815" imgH="5306643" progId="Visio.Drawing.11">
                  <p:embed/>
                  <p:pic>
                    <p:nvPicPr>
                      <p:cNvPr id="0" name=""/>
                      <p:cNvPicPr/>
                      <p:nvPr/>
                    </p:nvPicPr>
                    <p:blipFill>
                      <a:blip r:embed="rId4"/>
                      <a:stretch>
                        <a:fillRect/>
                      </a:stretch>
                    </p:blipFill>
                    <p:spPr>
                      <a:xfrm>
                        <a:off x="1713576" y="2448120"/>
                        <a:ext cx="6478848" cy="4486080"/>
                      </a:xfrm>
                      <a:prstGeom prst="rect">
                        <a:avLst/>
                      </a:prstGeom>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738F-83E5-4141-9CA1-421DDCF89142}"/>
              </a:ext>
            </a:extLst>
          </p:cNvPr>
          <p:cNvSpPr>
            <a:spLocks noGrp="1"/>
          </p:cNvSpPr>
          <p:nvPr>
            <p:ph type="title"/>
          </p:nvPr>
        </p:nvSpPr>
        <p:spPr/>
        <p:txBody>
          <a:bodyPr/>
          <a:lstStyle/>
          <a:p>
            <a:r>
              <a:rPr lang="en-US" dirty="0"/>
              <a:t>Cardinality Constraints</a:t>
            </a:r>
          </a:p>
        </p:txBody>
      </p:sp>
      <p:sp>
        <p:nvSpPr>
          <p:cNvPr id="3" name="Content Placeholder 2">
            <a:extLst>
              <a:ext uri="{FF2B5EF4-FFF2-40B4-BE49-F238E27FC236}">
                <a16:creationId xmlns:a16="http://schemas.microsoft.com/office/drawing/2014/main" id="{AE60AE92-6800-424A-84C6-27AF6C9106DC}"/>
              </a:ext>
            </a:extLst>
          </p:cNvPr>
          <p:cNvSpPr>
            <a:spLocks noGrp="1"/>
          </p:cNvSpPr>
          <p:nvPr>
            <p:ph idx="1"/>
          </p:nvPr>
        </p:nvSpPr>
        <p:spPr/>
        <p:txBody>
          <a:bodyPr/>
          <a:lstStyle/>
          <a:p>
            <a:r>
              <a:rPr lang="en-US" dirty="0"/>
              <a:t>Can specify the range </a:t>
            </a:r>
            <a:r>
              <a:rPr lang="en-US" dirty="0" err="1"/>
              <a:t>i</a:t>
            </a:r>
            <a:r>
              <a:rPr lang="en-US" dirty="0"/>
              <a:t>..j, meaning between </a:t>
            </a:r>
            <a:r>
              <a:rPr lang="en-US" dirty="0" err="1"/>
              <a:t>i</a:t>
            </a:r>
            <a:r>
              <a:rPr lang="en-US" dirty="0"/>
              <a:t> and j</a:t>
            </a:r>
          </a:p>
          <a:p>
            <a:r>
              <a:rPr lang="en-US" dirty="0"/>
              <a:t>An asterisk, *, stands for unbounded</a:t>
            </a:r>
          </a:p>
        </p:txBody>
      </p:sp>
      <p:graphicFrame>
        <p:nvGraphicFramePr>
          <p:cNvPr id="4" name="Object 3">
            <a:extLst>
              <a:ext uri="{FF2B5EF4-FFF2-40B4-BE49-F238E27FC236}">
                <a16:creationId xmlns:a16="http://schemas.microsoft.com/office/drawing/2014/main" id="{0593C40B-D892-47DA-8629-666190F9ABE9}"/>
              </a:ext>
            </a:extLst>
          </p:cNvPr>
          <p:cNvGraphicFramePr>
            <a:graphicFrameLocks noChangeAspect="1"/>
          </p:cNvGraphicFramePr>
          <p:nvPr>
            <p:extLst>
              <p:ext uri="{D42A27DB-BD31-4B8C-83A1-F6EECF244321}">
                <p14:modId xmlns:p14="http://schemas.microsoft.com/office/powerpoint/2010/main" val="1355246190"/>
              </p:ext>
            </p:extLst>
          </p:nvPr>
        </p:nvGraphicFramePr>
        <p:xfrm>
          <a:off x="1354358" y="2667000"/>
          <a:ext cx="6642182" cy="3200400"/>
        </p:xfrm>
        <a:graphic>
          <a:graphicData uri="http://schemas.openxmlformats.org/presentationml/2006/ole">
            <mc:AlternateContent xmlns:mc="http://schemas.openxmlformats.org/markup-compatibility/2006">
              <mc:Choice xmlns:v="urn:schemas-microsoft-com:vml" Requires="v">
                <p:oleObj name="Visio" r:id="rId2" imgW="5080596" imgH="2454132" progId="Visio.Drawing.11">
                  <p:embed/>
                </p:oleObj>
              </mc:Choice>
              <mc:Fallback>
                <p:oleObj name="Visio" r:id="rId2" imgW="5080596" imgH="2454132" progId="Visio.Drawing.11">
                  <p:embed/>
                  <p:pic>
                    <p:nvPicPr>
                      <p:cNvPr id="0" name=""/>
                      <p:cNvPicPr/>
                      <p:nvPr/>
                    </p:nvPicPr>
                    <p:blipFill>
                      <a:blip r:embed="rId3"/>
                      <a:stretch>
                        <a:fillRect/>
                      </a:stretch>
                    </p:blipFill>
                    <p:spPr>
                      <a:xfrm>
                        <a:off x="1354358" y="2667000"/>
                        <a:ext cx="6642182" cy="3200400"/>
                      </a:xfrm>
                      <a:prstGeom prst="rect">
                        <a:avLst/>
                      </a:prstGeom>
                    </p:spPr>
                  </p:pic>
                </p:oleObj>
              </mc:Fallback>
            </mc:AlternateContent>
          </a:graphicData>
        </a:graphic>
      </p:graphicFrame>
    </p:spTree>
    <p:extLst>
      <p:ext uri="{BB962C8B-B14F-4D97-AF65-F5344CB8AC3E}">
        <p14:creationId xmlns:p14="http://schemas.microsoft.com/office/powerpoint/2010/main" val="2414565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3D71-B042-451A-B20B-1309853451AF}"/>
              </a:ext>
            </a:extLst>
          </p:cNvPr>
          <p:cNvSpPr>
            <a:spLocks noGrp="1"/>
          </p:cNvSpPr>
          <p:nvPr>
            <p:ph type="title"/>
          </p:nvPr>
        </p:nvSpPr>
        <p:spPr/>
        <p:txBody>
          <a:bodyPr/>
          <a:lstStyle/>
          <a:p>
            <a:r>
              <a:rPr lang="en-US" dirty="0"/>
              <a:t>Cardinality Constraints</a:t>
            </a:r>
          </a:p>
        </p:txBody>
      </p:sp>
      <p:sp>
        <p:nvSpPr>
          <p:cNvPr id="3" name="Content Placeholder 2">
            <a:extLst>
              <a:ext uri="{FF2B5EF4-FFF2-40B4-BE49-F238E27FC236}">
                <a16:creationId xmlns:a16="http://schemas.microsoft.com/office/drawing/2014/main" id="{F18F098C-78A2-47A8-A2D2-6369DE2102D2}"/>
              </a:ext>
            </a:extLst>
          </p:cNvPr>
          <p:cNvSpPr>
            <a:spLocks noGrp="1"/>
          </p:cNvSpPr>
          <p:nvPr>
            <p:ph idx="1"/>
          </p:nvPr>
        </p:nvSpPr>
        <p:spPr/>
        <p:txBody>
          <a:bodyPr/>
          <a:lstStyle/>
          <a:p>
            <a:r>
              <a:rPr lang="en-US" dirty="0"/>
              <a:t>Further generalizations are possible</a:t>
            </a:r>
          </a:p>
          <a:p>
            <a:endParaRPr lang="en-US" dirty="0"/>
          </a:p>
          <a:p>
            <a:r>
              <a:rPr lang="en-US" dirty="0"/>
              <a:t>The cardinality notation allows for a richer set of constraints</a:t>
            </a:r>
          </a:p>
          <a:p>
            <a:r>
              <a:rPr lang="en-US" dirty="0"/>
              <a:t>The arrow notation is a special case</a:t>
            </a:r>
          </a:p>
          <a:p>
            <a:endParaRPr lang="en-US" dirty="0"/>
          </a:p>
          <a:p>
            <a:r>
              <a:rPr lang="en-US" dirty="0"/>
              <a:t>However, the arrow notation is preferred and that’s what we will use unless stated otherwise</a:t>
            </a:r>
          </a:p>
          <a:p>
            <a:endParaRPr lang="en-US" dirty="0"/>
          </a:p>
          <a:p>
            <a:r>
              <a:rPr lang="en-US" dirty="0"/>
              <a:t>We will discuss that further in the unit dealing with relational implementations</a:t>
            </a:r>
          </a:p>
        </p:txBody>
      </p:sp>
    </p:spTree>
    <p:extLst>
      <p:ext uri="{BB962C8B-B14F-4D97-AF65-F5344CB8AC3E}">
        <p14:creationId xmlns:p14="http://schemas.microsoft.com/office/powerpoint/2010/main" val="3248934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4627-E6A8-40D7-AA48-CFFEA448604E}"/>
              </a:ext>
            </a:extLst>
          </p:cNvPr>
          <p:cNvSpPr>
            <a:spLocks noGrp="1"/>
          </p:cNvSpPr>
          <p:nvPr>
            <p:ph type="title"/>
          </p:nvPr>
        </p:nvSpPr>
        <p:spPr/>
        <p:txBody>
          <a:bodyPr/>
          <a:lstStyle/>
          <a:p>
            <a:r>
              <a:rPr lang="en-US" dirty="0"/>
              <a:t>Many “Standards”</a:t>
            </a:r>
            <a:br>
              <a:rPr lang="en-US" dirty="0"/>
            </a:br>
            <a:r>
              <a:rPr lang="en-US" dirty="0"/>
              <a:t>Just For Binary Many-to-One</a:t>
            </a:r>
          </a:p>
        </p:txBody>
      </p:sp>
      <p:sp>
        <p:nvSpPr>
          <p:cNvPr id="7" name="Content Placeholder 6">
            <a:extLst>
              <a:ext uri="{FF2B5EF4-FFF2-40B4-BE49-F238E27FC236}">
                <a16:creationId xmlns:a16="http://schemas.microsoft.com/office/drawing/2014/main" id="{E1107A53-16A6-4F63-8DCD-CE16755D21B4}"/>
              </a:ext>
            </a:extLst>
          </p:cNvPr>
          <p:cNvSpPr>
            <a:spLocks noGrp="1"/>
          </p:cNvSpPr>
          <p:nvPr>
            <p:ph idx="1"/>
          </p:nvPr>
        </p:nvSpPr>
        <p:spPr>
          <a:xfrm>
            <a:off x="685800" y="1219200"/>
            <a:ext cx="8534400" cy="6096000"/>
          </a:xfrm>
        </p:spPr>
        <p:txBody>
          <a:bodyPr/>
          <a:lstStyle/>
          <a:p>
            <a:r>
              <a:rPr lang="en-US" dirty="0">
                <a:hlinkClick r:id="rId2"/>
              </a:rPr>
              <a:t>https://en.wikipedia.org/wiki/Entity%E2%80%93relationship_model</a:t>
            </a:r>
            <a:endParaRPr lang="en-US" dirty="0"/>
          </a:p>
          <a:p>
            <a:endParaRPr lang="en-US" dirty="0"/>
          </a:p>
        </p:txBody>
      </p:sp>
      <p:pic>
        <p:nvPicPr>
          <p:cNvPr id="78854" name="Picture 6" descr="https://upload.wikimedia.org/wikipedia/commons/thumb/f/f1/ERD_Representation.svg/320px-ERD_Representation.svg.png">
            <a:extLst>
              <a:ext uri="{FF2B5EF4-FFF2-40B4-BE49-F238E27FC236}">
                <a16:creationId xmlns:a16="http://schemas.microsoft.com/office/drawing/2014/main" id="{5DC8C98D-0D4B-4929-A98E-4CB448D51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52600"/>
            <a:ext cx="351785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1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Entity and Entity Set</a:t>
            </a:r>
          </a:p>
        </p:txBody>
      </p:sp>
      <p:sp>
        <p:nvSpPr>
          <p:cNvPr id="69635" name="Rectangle 3"/>
          <p:cNvSpPr>
            <a:spLocks noGrp="1" noChangeArrowheads="1"/>
          </p:cNvSpPr>
          <p:nvPr>
            <p:ph type="body" idx="1"/>
          </p:nvPr>
        </p:nvSpPr>
        <p:spPr/>
        <p:txBody>
          <a:bodyPr/>
          <a:lstStyle/>
          <a:p>
            <a:r>
              <a:rPr lang="en-US" dirty="0"/>
              <a:t>Example: Do we partition people by sex or not? </a:t>
            </a:r>
          </a:p>
          <a:p>
            <a:r>
              <a:rPr lang="en-US" dirty="0"/>
              <a:t>We will assume in the course that each Person is of exactly one of two sexes</a:t>
            </a:r>
          </a:p>
          <a:p>
            <a:pPr lvl="1"/>
            <a:r>
              <a:rPr lang="en-US" dirty="0"/>
              <a:t>Woman</a:t>
            </a:r>
          </a:p>
          <a:p>
            <a:pPr lvl="1"/>
            <a:r>
              <a:rPr lang="en-US" dirty="0"/>
              <a:t>Man</a:t>
            </a:r>
          </a:p>
          <a:p>
            <a:r>
              <a:rPr lang="en-US" dirty="0"/>
              <a:t>We do this to have simple but rich enough examples</a:t>
            </a:r>
          </a:p>
          <a:p>
            <a:r>
              <a:rPr lang="en-US" dirty="0"/>
              <a:t>Do we have entity set Person or two entity sets: Woman and Man?</a:t>
            </a:r>
          </a:p>
          <a:p>
            <a:r>
              <a:rPr lang="en-US" dirty="0"/>
              <a:t>If our client is the U.S. Department of State and wants us to design a database of people renewing their passports with the input form </a:t>
            </a:r>
            <a:r>
              <a:rPr lang="en-US" dirty="0">
                <a:hlinkClick r:id="rId3"/>
              </a:rPr>
              <a:t>https://eforms.state.gov/Forms/ds82.pdf</a:t>
            </a:r>
            <a:r>
              <a:rPr lang="en-US" dirty="0"/>
              <a:t>; it requires sex to be one of the two</a:t>
            </a:r>
          </a:p>
          <a:p>
            <a:pPr lvl="1"/>
            <a:r>
              <a:rPr lang="en-US" dirty="0"/>
              <a:t>F</a:t>
            </a:r>
          </a:p>
          <a:p>
            <a:pPr lvl="1"/>
            <a:r>
              <a:rPr lang="en-US" dirty="0"/>
              <a:t>M</a:t>
            </a:r>
          </a:p>
          <a:p>
            <a:r>
              <a:rPr lang="en-US" dirty="0"/>
              <a:t>But the applicants are (likely) not partitioned by sex</a:t>
            </a:r>
          </a:p>
        </p:txBody>
      </p:sp>
    </p:spTree>
    <p:extLst>
      <p:ext uri="{BB962C8B-B14F-4D97-AF65-F5344CB8AC3E}">
        <p14:creationId xmlns:p14="http://schemas.microsoft.com/office/powerpoint/2010/main" val="37799835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for Modeling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0032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Software For </a:t>
            </a:r>
            <a:r>
              <a:rPr lang="en-US"/>
              <a:t>ER Diagrams</a:t>
            </a:r>
            <a:endParaRPr lang="en-US" dirty="0"/>
          </a:p>
        </p:txBody>
      </p:sp>
      <p:sp>
        <p:nvSpPr>
          <p:cNvPr id="3" name="Content Placeholder 2"/>
          <p:cNvSpPr>
            <a:spLocks noGrp="1"/>
          </p:cNvSpPr>
          <p:nvPr>
            <p:ph idx="1"/>
          </p:nvPr>
        </p:nvSpPr>
        <p:spPr/>
        <p:txBody>
          <a:bodyPr/>
          <a:lstStyle/>
          <a:p>
            <a:r>
              <a:rPr lang="en-US" dirty="0"/>
              <a:t>Any software that can produce the shapes we need and connect them appropriately would be fine</a:t>
            </a:r>
          </a:p>
          <a:p>
            <a:pPr lvl="1"/>
            <a:r>
              <a:rPr lang="en-US" dirty="0"/>
              <a:t>We could have used the drawing shapes in PowerPoint</a:t>
            </a:r>
          </a:p>
          <a:p>
            <a:r>
              <a:rPr lang="en-US" dirty="0"/>
              <a:t>We will use draw.io at </a:t>
            </a:r>
            <a:r>
              <a:rPr lang="en-US" dirty="0">
                <a:hlinkClick r:id="rId2"/>
              </a:rPr>
              <a:t>https://app.diagrams.net/</a:t>
            </a:r>
            <a:endParaRPr lang="en-US" dirty="0"/>
          </a:p>
          <a:p>
            <a:pPr lvl="1"/>
            <a:r>
              <a:rPr lang="en-US" dirty="0"/>
              <a:t>It is web-based so works for all operating systems; you may be able to install local copy if you </a:t>
            </a:r>
            <a:r>
              <a:rPr lang="en-US"/>
              <a:t>like from </a:t>
            </a:r>
            <a:r>
              <a:rPr lang="en-US">
                <a:hlinkClick r:id="rId3"/>
              </a:rPr>
              <a:t>https://www.diagrams.net/</a:t>
            </a:r>
            <a:endParaRPr lang="en-US"/>
          </a:p>
          <a:p>
            <a:pPr lvl="1"/>
            <a:r>
              <a:rPr lang="en-US" dirty="0"/>
              <a:t>It is easy to use and will let everybody use the same tool for the assignments</a:t>
            </a:r>
          </a:p>
          <a:p>
            <a:pPr lvl="1"/>
            <a:r>
              <a:rPr lang="en-US" dirty="0"/>
              <a:t>It has the shapes we need though a slight a variant from what I produced for the lectures</a:t>
            </a:r>
          </a:p>
          <a:p>
            <a:pPr lvl="1"/>
            <a:r>
              <a:rPr lang="en-US" dirty="0"/>
              <a:t>We will see how to use it later</a:t>
            </a:r>
          </a:p>
        </p:txBody>
      </p:sp>
    </p:spTree>
    <p:extLst>
      <p:ext uri="{BB962C8B-B14F-4D97-AF65-F5344CB8AC3E}">
        <p14:creationId xmlns:p14="http://schemas.microsoft.com/office/powerpoint/2010/main" val="1948736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Case Study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412868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dirty="0"/>
              <a:t>A Case Study</a:t>
            </a:r>
          </a:p>
        </p:txBody>
      </p:sp>
      <p:sp>
        <p:nvSpPr>
          <p:cNvPr id="91139" name="Content Placeholder 2"/>
          <p:cNvSpPr>
            <a:spLocks noGrp="1"/>
          </p:cNvSpPr>
          <p:nvPr>
            <p:ph idx="1"/>
          </p:nvPr>
        </p:nvSpPr>
        <p:spPr/>
        <p:txBody>
          <a:bodyPr/>
          <a:lstStyle/>
          <a:p>
            <a:r>
              <a:rPr lang="en-US" dirty="0"/>
              <a:t>Next, we will go through a relatively large example to make sure we know how to use ER diagrams</a:t>
            </a:r>
          </a:p>
          <a:p>
            <a:r>
              <a:rPr lang="en-US" dirty="0"/>
              <a:t>We have a largish fragment of a large application to make sure we understand all the points</a:t>
            </a:r>
          </a:p>
          <a:p>
            <a:r>
              <a:rPr lang="en-US" dirty="0"/>
              <a:t>The fragment has been constructed so it exhibits interesting and important capabilities of modeling</a:t>
            </a:r>
          </a:p>
          <a:p>
            <a:r>
              <a:rPr lang="en-US" dirty="0"/>
              <a:t>It will also review the concepts we have studied earlier</a:t>
            </a:r>
          </a:p>
          <a:p>
            <a:endParaRPr lang="en-US" dirty="0"/>
          </a:p>
          <a:p>
            <a:r>
              <a:rPr lang="en-US" dirty="0"/>
              <a:t>It is chosen based on its suitability to practice modeling using the power of ER diagrams</a:t>
            </a:r>
          </a:p>
          <a:p>
            <a:r>
              <a:rPr lang="en-US" dirty="0"/>
              <a:t>It will also introduce some points, to be discussed later on how to design good relational databases</a:t>
            </a:r>
          </a:p>
          <a:p>
            <a:endParaRPr lang="en-US" dirty="0"/>
          </a:p>
          <a:p>
            <a:r>
              <a:rPr lang="en-US" dirty="0"/>
              <a:t>We will use the standard, arrow notation, which is understood by all</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Our Application</a:t>
            </a:r>
          </a:p>
        </p:txBody>
      </p:sp>
      <p:sp>
        <p:nvSpPr>
          <p:cNvPr id="90115" name="Rectangle 3"/>
          <p:cNvSpPr>
            <a:spLocks noGrp="1" noChangeArrowheads="1"/>
          </p:cNvSpPr>
          <p:nvPr>
            <p:ph type="body" idx="1"/>
          </p:nvPr>
        </p:nvSpPr>
        <p:spPr/>
        <p:txBody>
          <a:bodyPr/>
          <a:lstStyle/>
          <a:p>
            <a:pPr>
              <a:defRPr/>
            </a:pPr>
            <a:r>
              <a:rPr lang="en-US" dirty="0"/>
              <a:t>We are supposed to design a database for a university</a:t>
            </a:r>
          </a:p>
          <a:p>
            <a:pPr>
              <a:defRPr/>
            </a:pPr>
            <a:r>
              <a:rPr lang="en-US" dirty="0"/>
              <a:t>We will look at a small fragment of the application and will model it as an entity relationship diagram annotated with comments, as needed to express additional features</a:t>
            </a:r>
          </a:p>
          <a:p>
            <a:pPr>
              <a:defRPr/>
            </a:pPr>
            <a:r>
              <a:rPr lang="en-US" dirty="0"/>
              <a:t>But it is still a reasonable “small” database</a:t>
            </a:r>
          </a:p>
          <a:p>
            <a:pPr>
              <a:defRPr/>
            </a:pPr>
            <a:r>
              <a:rPr lang="en-US" dirty="0"/>
              <a:t>In fact, </a:t>
            </a:r>
            <a:r>
              <a:rPr lang="en-US" dirty="0">
                <a:solidFill>
                  <a:schemeClr val="accent4">
                    <a:lumMod val="75000"/>
                  </a:schemeClr>
                </a:solidFill>
              </a:rPr>
              <a:t>larger </a:t>
            </a:r>
            <a:r>
              <a:rPr lang="en-US" dirty="0"/>
              <a:t>than what is typically discussed in database courses, but more realistic for modeling real applications</a:t>
            </a:r>
          </a:p>
          <a:p>
            <a:pPr>
              <a:defRPr/>
            </a:pPr>
            <a:r>
              <a:rPr lang="en-US" dirty="0"/>
              <a:t>I have a seen a database used by a startup to manage what’s done by it and it is roughly only twice as big as our database, and it is not as sophisticated as ours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a:t>Our Application</a:t>
            </a:r>
          </a:p>
        </p:txBody>
      </p:sp>
      <p:sp>
        <p:nvSpPr>
          <p:cNvPr id="93187" name="Rectangle 3"/>
          <p:cNvSpPr>
            <a:spLocks noGrp="1" noChangeArrowheads="1"/>
          </p:cNvSpPr>
          <p:nvPr>
            <p:ph type="body" idx="1"/>
          </p:nvPr>
        </p:nvSpPr>
        <p:spPr/>
        <p:txBody>
          <a:bodyPr/>
          <a:lstStyle/>
          <a:p>
            <a:pPr>
              <a:lnSpc>
                <a:spcPct val="80000"/>
              </a:lnSpc>
            </a:pPr>
            <a:r>
              <a:rPr lang="en-US" dirty="0"/>
              <a:t>Our understanding of the application will be described in a narrative form</a:t>
            </a:r>
          </a:p>
          <a:p>
            <a:pPr>
              <a:lnSpc>
                <a:spcPct val="80000"/>
              </a:lnSpc>
            </a:pPr>
            <a:r>
              <a:rPr lang="en-US" dirty="0"/>
              <a:t>While we do this, we construct the ER diagram</a:t>
            </a:r>
          </a:p>
          <a:p>
            <a:pPr>
              <a:lnSpc>
                <a:spcPct val="80000"/>
              </a:lnSpc>
            </a:pPr>
            <a:r>
              <a:rPr lang="en-US" dirty="0"/>
              <a:t>For ease of exposition (technical reasons only: limitations of the projection equipment) we look at the resulting ER diagram and construct it in pieces</a:t>
            </a:r>
          </a:p>
          <a:p>
            <a:pPr>
              <a:lnSpc>
                <a:spcPct val="80000"/>
              </a:lnSpc>
            </a:pPr>
            <a:r>
              <a:rPr lang="en-US" dirty="0"/>
              <a:t>We will pick some syntax for annotations, as there is no commonly accepted standard</a:t>
            </a:r>
          </a:p>
          <a:p>
            <a:pPr>
              <a:lnSpc>
                <a:spcPct val="80000"/>
              </a:lnSpc>
            </a:pPr>
            <a:r>
              <a:rPr lang="en-US" dirty="0"/>
              <a:t>One may try and write the annotations on the diagram itself using appropriate phrasing, but this will make our example too cluttered</a:t>
            </a:r>
          </a:p>
          <a:p>
            <a:pPr>
              <a:lnSpc>
                <a:spcPct val="80000"/>
              </a:lnSpc>
            </a:pP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0CF7-6F0C-4708-B99D-8A9A37FB1A25}"/>
              </a:ext>
            </a:extLst>
          </p:cNvPr>
          <p:cNvSpPr>
            <a:spLocks noGrp="1"/>
          </p:cNvSpPr>
          <p:nvPr>
            <p:ph type="title"/>
          </p:nvPr>
        </p:nvSpPr>
        <p:spPr/>
        <p:txBody>
          <a:bodyPr/>
          <a:lstStyle/>
          <a:p>
            <a:r>
              <a:rPr lang="en-US" dirty="0"/>
              <a:t>Our Workflow</a:t>
            </a:r>
          </a:p>
        </p:txBody>
      </p:sp>
      <p:sp>
        <p:nvSpPr>
          <p:cNvPr id="3" name="Content Placeholder 2">
            <a:extLst>
              <a:ext uri="{FF2B5EF4-FFF2-40B4-BE49-F238E27FC236}">
                <a16:creationId xmlns:a16="http://schemas.microsoft.com/office/drawing/2014/main" id="{C4004A3A-5F45-4BFD-86CD-100384103DF4}"/>
              </a:ext>
            </a:extLst>
          </p:cNvPr>
          <p:cNvSpPr>
            <a:spLocks noGrp="1"/>
          </p:cNvSpPr>
          <p:nvPr>
            <p:ph idx="1"/>
          </p:nvPr>
        </p:nvSpPr>
        <p:spPr/>
        <p:txBody>
          <a:bodyPr/>
          <a:lstStyle/>
          <a:p>
            <a:r>
              <a:rPr lang="en-US" dirty="0"/>
              <a:t>For each component we may have some or all of the following</a:t>
            </a:r>
          </a:p>
          <a:p>
            <a:pPr marL="869950" lvl="1" indent="-457200">
              <a:buFont typeface="+mj-lt"/>
              <a:buAutoNum type="arabicPeriod"/>
            </a:pPr>
            <a:r>
              <a:rPr lang="en-US" dirty="0"/>
              <a:t>Description in words, although we have it already in the client’s narrative</a:t>
            </a:r>
          </a:p>
          <a:p>
            <a:pPr marL="869950" lvl="1" indent="-457200">
              <a:buFont typeface="+mj-lt"/>
              <a:buAutoNum type="arabicPeriod"/>
            </a:pPr>
            <a:r>
              <a:rPr lang="en-US" dirty="0"/>
              <a:t>The ER diagram with the new component added</a:t>
            </a:r>
          </a:p>
          <a:p>
            <a:pPr marL="869950" lvl="1" indent="-457200">
              <a:buFont typeface="+mj-lt"/>
              <a:buAutoNum type="arabicPeriod"/>
            </a:pPr>
            <a:r>
              <a:rPr lang="en-US" dirty="0"/>
              <a:t>The additional annotations required to express all that is not expressible by the diagram and only that. If the slide is empty, there are no annotations</a:t>
            </a:r>
          </a:p>
          <a:p>
            <a:pPr marL="869950" lvl="1" indent="-457200">
              <a:buFont typeface="+mj-lt"/>
              <a:buAutoNum type="arabicPeriod"/>
            </a:pPr>
            <a:r>
              <a:rPr lang="en-US" dirty="0"/>
              <a:t>Comments for us, but not a part of the design</a:t>
            </a:r>
          </a:p>
          <a:p>
            <a:r>
              <a:rPr lang="en-US" dirty="0"/>
              <a:t>We will not list the domains of the attributes, as this is trivial to do and not interesting, but in a real application, this is needed and would be put in annotations</a:t>
            </a:r>
          </a:p>
          <a:p>
            <a:r>
              <a:rPr lang="en-US" dirty="0"/>
              <a:t>Unless stated or implied otherwise, the value of the attribute does not have to be known</a:t>
            </a:r>
          </a:p>
          <a:p>
            <a:pPr lvl="1"/>
            <a:r>
              <a:rPr lang="en-US" b="1" i="1" dirty="0">
                <a:solidFill>
                  <a:srgbClr val="FC0128"/>
                </a:solidFill>
              </a:rPr>
              <a:t>Note, however, that the value of an attribute in a primary key or in a discriminator for weak entities is always known so do not say that</a:t>
            </a:r>
          </a:p>
        </p:txBody>
      </p:sp>
    </p:spTree>
    <p:extLst>
      <p:ext uri="{BB962C8B-B14F-4D97-AF65-F5344CB8AC3E}">
        <p14:creationId xmlns:p14="http://schemas.microsoft.com/office/powerpoint/2010/main" val="3492351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US" dirty="0"/>
              <a:t>Building the ER Diagram</a:t>
            </a:r>
          </a:p>
        </p:txBody>
      </p:sp>
      <p:sp>
        <p:nvSpPr>
          <p:cNvPr id="40964" name="Content Placeholder 2"/>
          <p:cNvSpPr>
            <a:spLocks noGrp="1"/>
          </p:cNvSpPr>
          <p:nvPr>
            <p:ph idx="1"/>
          </p:nvPr>
        </p:nvSpPr>
        <p:spPr>
          <a:xfrm>
            <a:off x="685800" y="1219200"/>
            <a:ext cx="8534400" cy="990600"/>
          </a:xfrm>
        </p:spPr>
        <p:txBody>
          <a:bodyPr/>
          <a:lstStyle/>
          <a:p>
            <a:r>
              <a:rPr lang="en-US" dirty="0"/>
              <a:t>We describe the application in stages, ultimately getting the following diagram with additional annotations</a:t>
            </a:r>
          </a:p>
        </p:txBody>
      </p:sp>
      <p:graphicFrame>
        <p:nvGraphicFramePr>
          <p:cNvPr id="2" name="Object 1">
            <a:extLst>
              <a:ext uri="{FF2B5EF4-FFF2-40B4-BE49-F238E27FC236}">
                <a16:creationId xmlns:a16="http://schemas.microsoft.com/office/drawing/2014/main" id="{3F2FA803-CD2F-4200-9B5A-CBCD99ED5C69}"/>
              </a:ext>
            </a:extLst>
          </p:cNvPr>
          <p:cNvGraphicFramePr>
            <a:graphicFrameLocks noChangeAspect="1"/>
          </p:cNvGraphicFramePr>
          <p:nvPr>
            <p:extLst>
              <p:ext uri="{D42A27DB-BD31-4B8C-83A1-F6EECF244321}">
                <p14:modId xmlns:p14="http://schemas.microsoft.com/office/powerpoint/2010/main" val="2974948767"/>
              </p:ext>
            </p:extLst>
          </p:nvPr>
        </p:nvGraphicFramePr>
        <p:xfrm>
          <a:off x="914401" y="2209800"/>
          <a:ext cx="8229600" cy="5052512"/>
        </p:xfrm>
        <a:graphic>
          <a:graphicData uri="http://schemas.openxmlformats.org/presentationml/2006/ole">
            <mc:AlternateContent xmlns:mc="http://schemas.openxmlformats.org/markup-compatibility/2006">
              <mc:Choice xmlns:v="urn:schemas-microsoft-com:vml" Requires="v">
                <p:oleObj name="Visio" r:id="rId3" imgW="9153345" imgH="5619656" progId="Visio.Drawing.11">
                  <p:embed/>
                </p:oleObj>
              </mc:Choice>
              <mc:Fallback>
                <p:oleObj name="Visio" r:id="rId3" imgW="9153345" imgH="5619656" progId="Visio.Drawing.11">
                  <p:embed/>
                  <p:pic>
                    <p:nvPicPr>
                      <p:cNvPr id="0" name=""/>
                      <p:cNvPicPr/>
                      <p:nvPr/>
                    </p:nvPicPr>
                    <p:blipFill>
                      <a:blip r:embed="rId4"/>
                      <a:stretch>
                        <a:fillRect/>
                      </a:stretch>
                    </p:blipFill>
                    <p:spPr>
                      <a:xfrm>
                        <a:off x="914401" y="2209800"/>
                        <a:ext cx="8229600" cy="5052512"/>
                      </a:xfrm>
                      <a:prstGeom prst="rect">
                        <a:avLst/>
                      </a:prstGeom>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dirty="0"/>
          </a:p>
        </p:txBody>
      </p:sp>
      <p:graphicFrame>
        <p:nvGraphicFramePr>
          <p:cNvPr id="5" name="Object 4">
            <a:extLst>
              <a:ext uri="{FF2B5EF4-FFF2-40B4-BE49-F238E27FC236}">
                <a16:creationId xmlns:a16="http://schemas.microsoft.com/office/drawing/2014/main" id="{415AC4A9-FB0F-4A28-95C5-1A75F48A6F17}"/>
              </a:ext>
            </a:extLst>
          </p:cNvPr>
          <p:cNvGraphicFramePr>
            <a:graphicFrameLocks noChangeAspect="1"/>
          </p:cNvGraphicFramePr>
          <p:nvPr/>
        </p:nvGraphicFramePr>
        <p:xfrm>
          <a:off x="1447800" y="5638800"/>
          <a:ext cx="865187" cy="1028700"/>
        </p:xfrm>
        <a:graphic>
          <a:graphicData uri="http://schemas.openxmlformats.org/presentationml/2006/ole">
            <mc:AlternateContent xmlns:mc="http://schemas.openxmlformats.org/markup-compatibility/2006">
              <mc:Choice xmlns:v="urn:schemas-microsoft-com:vml" Requires="v">
                <p:oleObj name="Visio" r:id="rId2" imgW="859799" imgH="1030305" progId="Visio.Drawing.11">
                  <p:embed/>
                </p:oleObj>
              </mc:Choice>
              <mc:Fallback>
                <p:oleObj name="Visio" r:id="rId2" imgW="859799" imgH="1030305" progId="Visio.Drawing.11">
                  <p:embed/>
                  <p:pic>
                    <p:nvPicPr>
                      <p:cNvPr id="5" name="Object 4">
                        <a:extLst>
                          <a:ext uri="{FF2B5EF4-FFF2-40B4-BE49-F238E27FC236}">
                            <a16:creationId xmlns:a16="http://schemas.microsoft.com/office/drawing/2014/main" id="{415AC4A9-FB0F-4A28-95C5-1A75F48A6F17}"/>
                          </a:ext>
                        </a:extLst>
                      </p:cNvPr>
                      <p:cNvPicPr/>
                      <p:nvPr/>
                    </p:nvPicPr>
                    <p:blipFill>
                      <a:blip r:embed="rId3"/>
                      <a:stretch>
                        <a:fillRect/>
                      </a:stretch>
                    </p:blipFill>
                    <p:spPr>
                      <a:xfrm>
                        <a:off x="1447800" y="5638800"/>
                        <a:ext cx="865187" cy="1028700"/>
                      </a:xfrm>
                      <a:prstGeom prst="rect">
                        <a:avLst/>
                      </a:prstGeom>
                    </p:spPr>
                  </p:pic>
                </p:oleObj>
              </mc:Fallback>
            </mc:AlternateContent>
          </a:graphicData>
        </a:graphic>
      </p:graphicFrame>
    </p:spTree>
    <p:extLst>
      <p:ext uri="{BB962C8B-B14F-4D97-AF65-F5344CB8AC3E}">
        <p14:creationId xmlns:p14="http://schemas.microsoft.com/office/powerpoint/2010/main" val="14712302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dirty="0"/>
              <a:t>Annotations</a:t>
            </a:r>
          </a:p>
        </p:txBody>
      </p:sp>
      <p:sp>
        <p:nvSpPr>
          <p:cNvPr id="95235" name="Content Placeholder 2"/>
          <p:cNvSpPr>
            <a:spLocks noGrp="1"/>
          </p:cNvSpPr>
          <p:nvPr>
            <p:ph idx="1"/>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Entity and Entity Set</a:t>
            </a:r>
          </a:p>
        </p:txBody>
      </p:sp>
      <p:sp>
        <p:nvSpPr>
          <p:cNvPr id="69635" name="Rectangle 3"/>
          <p:cNvSpPr>
            <a:spLocks noGrp="1" noChangeArrowheads="1"/>
          </p:cNvSpPr>
          <p:nvPr>
            <p:ph type="body" idx="1"/>
          </p:nvPr>
        </p:nvSpPr>
        <p:spPr/>
        <p:txBody>
          <a:bodyPr/>
          <a:lstStyle/>
          <a:p>
            <a:r>
              <a:rPr lang="en-US" dirty="0"/>
              <a:t>Is it desirable to partition by sex?</a:t>
            </a:r>
          </a:p>
          <a:p>
            <a:pPr lvl="1"/>
            <a:r>
              <a:rPr lang="en-US" dirty="0"/>
              <a:t>Sometimes maybe not desirable: different handling of applicants to the NYU NY MS CS program</a:t>
            </a:r>
          </a:p>
          <a:p>
            <a:pPr lvl="1"/>
            <a:r>
              <a:rPr lang="en-US" dirty="0"/>
              <a:t>Sometimes maybe desirable: screen only women for cervical cancer</a:t>
            </a:r>
          </a:p>
          <a:p>
            <a:pPr lvl="1">
              <a:buNone/>
            </a:pPr>
            <a:r>
              <a:rPr lang="en-US" dirty="0"/>
              <a:t>	This allows better enforcement of constraints. You could “automatically” make sure that only entities in the entity set of Women could be scheduled for such a test</a:t>
            </a:r>
          </a:p>
          <a:p>
            <a:pPr lvl="1"/>
            <a:r>
              <a:rPr lang="en-US" dirty="0"/>
              <a:t>Sometimes maybe desirable: screen only men for prostate cancer</a:t>
            </a:r>
          </a:p>
          <a:p>
            <a:pPr lvl="1">
              <a:buNone/>
            </a:pPr>
            <a:r>
              <a:rPr lang="en-US" dirty="0"/>
              <a:t>	This allows better enforcement of constraints. You could “automatically” make sure that only entities in the entity set of Men could be scheduled for such a test</a:t>
            </a:r>
          </a:p>
          <a:p>
            <a:r>
              <a:rPr lang="en-US" dirty="0"/>
              <a:t>But maybe Sex should be a property of the entities in Person, so we can just have the entity set Person?</a:t>
            </a:r>
          </a:p>
          <a:p>
            <a:pPr lvl="1"/>
            <a:r>
              <a:rPr lang="en-US" dirty="0"/>
              <a:t>We introduce properties, formally attributes, soon</a:t>
            </a:r>
          </a:p>
          <a:p>
            <a:r>
              <a:rPr lang="en-US" dirty="0"/>
              <a:t>But maybe it will be good to have three entity sets: Person, Woman, with appropriate “relations” between them?</a:t>
            </a:r>
          </a:p>
        </p:txBody>
      </p:sp>
    </p:spTree>
    <p:extLst>
      <p:ext uri="{BB962C8B-B14F-4D97-AF65-F5344CB8AC3E}">
        <p14:creationId xmlns:p14="http://schemas.microsoft.com/office/powerpoint/2010/main" val="296086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CFB7-FA1A-426B-9413-BDC24E4D36B1}"/>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AFB5DB0F-A618-44F5-99B8-90A435622AC1}"/>
              </a:ext>
            </a:extLst>
          </p:cNvPr>
          <p:cNvSpPr>
            <a:spLocks noGrp="1"/>
          </p:cNvSpPr>
          <p:nvPr>
            <p:ph idx="1"/>
          </p:nvPr>
        </p:nvSpPr>
        <p:spPr/>
        <p:txBody>
          <a:bodyPr/>
          <a:lstStyle/>
          <a:p>
            <a:r>
              <a:rPr lang="en-US" dirty="0"/>
              <a:t>We must not say/write that Name in Horse is its primary key</a:t>
            </a:r>
          </a:p>
          <a:p>
            <a:r>
              <a:rPr lang="en-US" dirty="0"/>
              <a:t>We see that from the diagram</a:t>
            </a:r>
          </a:p>
        </p:txBody>
      </p:sp>
    </p:spTree>
    <p:extLst>
      <p:ext uri="{BB962C8B-B14F-4D97-AF65-F5344CB8AC3E}">
        <p14:creationId xmlns:p14="http://schemas.microsoft.com/office/powerpoint/2010/main" val="36506466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EAB3C9DC-86F0-4BEF-8449-F6A9E49961A4}"/>
              </a:ext>
            </a:extLst>
          </p:cNvPr>
          <p:cNvGraphicFramePr>
            <a:graphicFrameLocks noChangeAspect="1"/>
          </p:cNvGraphicFramePr>
          <p:nvPr/>
        </p:nvGraphicFramePr>
        <p:xfrm>
          <a:off x="1600200" y="4932363"/>
          <a:ext cx="1535113" cy="1620837"/>
        </p:xfrm>
        <a:graphic>
          <a:graphicData uri="http://schemas.openxmlformats.org/presentationml/2006/ole">
            <mc:AlternateContent xmlns:mc="http://schemas.openxmlformats.org/markup-compatibility/2006">
              <mc:Choice xmlns:v="urn:schemas-microsoft-com:vml" Requires="v">
                <p:oleObj name="Visio" r:id="rId2" imgW="1535404" imgH="1621282" progId="Visio.Drawing.11">
                  <p:embed/>
                </p:oleObj>
              </mc:Choice>
              <mc:Fallback>
                <p:oleObj name="Visio" r:id="rId2" imgW="1535404" imgH="1621282" progId="Visio.Drawing.11">
                  <p:embed/>
                  <p:pic>
                    <p:nvPicPr>
                      <p:cNvPr id="4" name="Object 3">
                        <a:extLst>
                          <a:ext uri="{FF2B5EF4-FFF2-40B4-BE49-F238E27FC236}">
                            <a16:creationId xmlns:a16="http://schemas.microsoft.com/office/drawing/2014/main" id="{EAB3C9DC-86F0-4BEF-8449-F6A9E49961A4}"/>
                          </a:ext>
                        </a:extLst>
                      </p:cNvPr>
                      <p:cNvPicPr/>
                      <p:nvPr/>
                    </p:nvPicPr>
                    <p:blipFill>
                      <a:blip r:embed="rId3"/>
                      <a:stretch>
                        <a:fillRect/>
                      </a:stretch>
                    </p:blipFill>
                    <p:spPr>
                      <a:xfrm>
                        <a:off x="1600200" y="4932363"/>
                        <a:ext cx="1535113" cy="1620837"/>
                      </a:xfrm>
                      <a:prstGeom prst="rect">
                        <a:avLst/>
                      </a:prstGeom>
                    </p:spPr>
                  </p:pic>
                </p:oleObj>
              </mc:Fallback>
            </mc:AlternateContent>
          </a:graphicData>
        </a:graphic>
      </p:graphicFrame>
    </p:spTree>
    <p:extLst>
      <p:ext uri="{BB962C8B-B14F-4D97-AF65-F5344CB8AC3E}">
        <p14:creationId xmlns:p14="http://schemas.microsoft.com/office/powerpoint/2010/main" val="38994336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5D3E-8BDD-4386-AB77-9D6ED1100FA7}"/>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1750A06C-B15A-4D47-B4F8-C96BA55E396B}"/>
              </a:ext>
            </a:extLst>
          </p:cNvPr>
          <p:cNvSpPr>
            <a:spLocks noGrp="1"/>
          </p:cNvSpPr>
          <p:nvPr>
            <p:ph idx="1"/>
          </p:nvPr>
        </p:nvSpPr>
        <p:spPr/>
        <p:txBody>
          <a:bodyPr/>
          <a:lstStyle/>
          <a:p>
            <a:r>
              <a:rPr lang="en-US" dirty="0"/>
              <a:t>The graph describing the Dam relationship is a forest of rooted trees</a:t>
            </a:r>
          </a:p>
        </p:txBody>
      </p:sp>
    </p:spTree>
    <p:extLst>
      <p:ext uri="{BB962C8B-B14F-4D97-AF65-F5344CB8AC3E}">
        <p14:creationId xmlns:p14="http://schemas.microsoft.com/office/powerpoint/2010/main" val="1838144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D1FE-A2F5-40C2-B1DD-D182B04294AC}"/>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DA32B486-FDD3-4719-9D88-B75BCC70A7A2}"/>
              </a:ext>
            </a:extLst>
          </p:cNvPr>
          <p:cNvSpPr>
            <a:spLocks noGrp="1"/>
          </p:cNvSpPr>
          <p:nvPr>
            <p:ph idx="1"/>
          </p:nvPr>
        </p:nvSpPr>
        <p:spPr/>
        <p:txBody>
          <a:bodyPr/>
          <a:lstStyle/>
          <a:p>
            <a:r>
              <a:rPr lang="en-US" dirty="0"/>
              <a:t>Dam (mother of a Horse) is a partial function</a:t>
            </a:r>
          </a:p>
          <a:p>
            <a:r>
              <a:rPr lang="en-US" dirty="0"/>
              <a:t>We are not told that it is total, so we have the default case of partial</a:t>
            </a:r>
          </a:p>
          <a:p>
            <a:r>
              <a:rPr lang="en-US" dirty="0"/>
              <a:t>Example of Dam</a:t>
            </a:r>
          </a:p>
        </p:txBody>
      </p:sp>
      <p:graphicFrame>
        <p:nvGraphicFramePr>
          <p:cNvPr id="4" name="Object 3">
            <a:extLst>
              <a:ext uri="{FF2B5EF4-FFF2-40B4-BE49-F238E27FC236}">
                <a16:creationId xmlns:a16="http://schemas.microsoft.com/office/drawing/2014/main" id="{FDAEE313-074B-4A76-BEEE-D79126B9C123}"/>
              </a:ext>
            </a:extLst>
          </p:cNvPr>
          <p:cNvGraphicFramePr>
            <a:graphicFrameLocks noChangeAspect="1"/>
          </p:cNvGraphicFramePr>
          <p:nvPr>
            <p:extLst>
              <p:ext uri="{D42A27DB-BD31-4B8C-83A1-F6EECF244321}">
                <p14:modId xmlns:p14="http://schemas.microsoft.com/office/powerpoint/2010/main" val="1678059368"/>
              </p:ext>
            </p:extLst>
          </p:nvPr>
        </p:nvGraphicFramePr>
        <p:xfrm>
          <a:off x="3757613" y="3389313"/>
          <a:ext cx="2543175" cy="3163887"/>
        </p:xfrm>
        <a:graphic>
          <a:graphicData uri="http://schemas.openxmlformats.org/presentationml/2006/ole">
            <mc:AlternateContent xmlns:mc="http://schemas.openxmlformats.org/markup-compatibility/2006">
              <mc:Choice xmlns:v="urn:schemas-microsoft-com:vml" Requires="v">
                <p:oleObj name="Visio" r:id="rId2" imgW="2542905" imgH="3163095" progId="Visio.Drawing.11">
                  <p:embed/>
                </p:oleObj>
              </mc:Choice>
              <mc:Fallback>
                <p:oleObj name="Visio" r:id="rId2" imgW="2542905" imgH="3163095" progId="Visio.Drawing.11">
                  <p:embed/>
                  <p:pic>
                    <p:nvPicPr>
                      <p:cNvPr id="4" name="Object 3">
                        <a:extLst>
                          <a:ext uri="{FF2B5EF4-FFF2-40B4-BE49-F238E27FC236}">
                            <a16:creationId xmlns:a16="http://schemas.microsoft.com/office/drawing/2014/main" id="{720933C8-FFF9-45B4-A93A-9957404A8486}"/>
                          </a:ext>
                        </a:extLst>
                      </p:cNvPr>
                      <p:cNvPicPr/>
                      <p:nvPr/>
                    </p:nvPicPr>
                    <p:blipFill>
                      <a:blip r:embed="rId3"/>
                      <a:stretch>
                        <a:fillRect/>
                      </a:stretch>
                    </p:blipFill>
                    <p:spPr>
                      <a:xfrm>
                        <a:off x="3757613" y="3389313"/>
                        <a:ext cx="2543175" cy="3163887"/>
                      </a:xfrm>
                      <a:prstGeom prst="rect">
                        <a:avLst/>
                      </a:prstGeom>
                    </p:spPr>
                  </p:pic>
                </p:oleObj>
              </mc:Fallback>
            </mc:AlternateContent>
          </a:graphicData>
        </a:graphic>
      </p:graphicFrame>
    </p:spTree>
    <p:extLst>
      <p:ext uri="{BB962C8B-B14F-4D97-AF65-F5344CB8AC3E}">
        <p14:creationId xmlns:p14="http://schemas.microsoft.com/office/powerpoint/2010/main" val="25604616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F5BE5555-976C-4965-895E-D3F2B2E0BC7C}"/>
              </a:ext>
            </a:extLst>
          </p:cNvPr>
          <p:cNvGraphicFramePr>
            <a:graphicFrameLocks noChangeAspect="1"/>
          </p:cNvGraphicFramePr>
          <p:nvPr/>
        </p:nvGraphicFramePr>
        <p:xfrm>
          <a:off x="1600200" y="1600200"/>
          <a:ext cx="5337175" cy="5621338"/>
        </p:xfrm>
        <a:graphic>
          <a:graphicData uri="http://schemas.openxmlformats.org/presentationml/2006/ole">
            <mc:AlternateContent xmlns:mc="http://schemas.openxmlformats.org/markup-compatibility/2006">
              <mc:Choice xmlns:v="urn:schemas-microsoft-com:vml" Requires="v">
                <p:oleObj name="Visio" r:id="rId2" imgW="5337771" imgH="5621391" progId="Visio.Drawing.11">
                  <p:embed/>
                </p:oleObj>
              </mc:Choice>
              <mc:Fallback>
                <p:oleObj name="Visio" r:id="rId2" imgW="5337771" imgH="5621391" progId="Visio.Drawing.11">
                  <p:embed/>
                  <p:pic>
                    <p:nvPicPr>
                      <p:cNvPr id="4" name="Object 3">
                        <a:extLst>
                          <a:ext uri="{FF2B5EF4-FFF2-40B4-BE49-F238E27FC236}">
                            <a16:creationId xmlns:a16="http://schemas.microsoft.com/office/drawing/2014/main" id="{F5BE5555-976C-4965-895E-D3F2B2E0BC7C}"/>
                          </a:ext>
                        </a:extLst>
                      </p:cNvPr>
                      <p:cNvPicPr/>
                      <p:nvPr/>
                    </p:nvPicPr>
                    <p:blipFill>
                      <a:blip r:embed="rId3"/>
                      <a:stretch>
                        <a:fillRect/>
                      </a:stretch>
                    </p:blipFill>
                    <p:spPr>
                      <a:xfrm>
                        <a:off x="1600200" y="1600200"/>
                        <a:ext cx="5337175" cy="5621338"/>
                      </a:xfrm>
                      <a:prstGeom prst="rect">
                        <a:avLst/>
                      </a:prstGeom>
                    </p:spPr>
                  </p:pic>
                </p:oleObj>
              </mc:Fallback>
            </mc:AlternateContent>
          </a:graphicData>
        </a:graphic>
      </p:graphicFrame>
    </p:spTree>
    <p:extLst>
      <p:ext uri="{BB962C8B-B14F-4D97-AF65-F5344CB8AC3E}">
        <p14:creationId xmlns:p14="http://schemas.microsoft.com/office/powerpoint/2010/main" val="31173752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dirty="0"/>
              <a:t>Annotations</a:t>
            </a:r>
          </a:p>
        </p:txBody>
      </p:sp>
      <p:sp>
        <p:nvSpPr>
          <p:cNvPr id="97283" name="Content Placeholder 2"/>
          <p:cNvSpPr>
            <a:spLocks noGrp="1"/>
          </p:cNvSpPr>
          <p:nvPr>
            <p:ph idx="1"/>
          </p:nvPr>
        </p:nvSpPr>
        <p:spPr/>
        <p:txBody>
          <a:bodyPr/>
          <a:lstStyle/>
          <a:p>
            <a:r>
              <a:rPr lang="en-US" dirty="0"/>
              <a:t>LN, SS#, DOB in Person are always known</a:t>
            </a:r>
          </a:p>
          <a:p>
            <a:r>
              <a:rPr lang="en-US" dirty="0"/>
              <a:t>No two Persons can have the same SS#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1154-2320-481C-B251-650966C08024}"/>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F64D484B-3658-4D2E-A21A-3BA4ABF2E0BA}"/>
              </a:ext>
            </a:extLst>
          </p:cNvPr>
          <p:cNvSpPr>
            <a:spLocks noGrp="1"/>
          </p:cNvSpPr>
          <p:nvPr>
            <p:ph idx="1"/>
          </p:nvPr>
        </p:nvSpPr>
        <p:spPr/>
        <p:txBody>
          <a:bodyPr/>
          <a:lstStyle/>
          <a:p>
            <a:r>
              <a:rPr lang="en-US" dirty="0"/>
              <a:t>It is very important to specify what we did for SS#</a:t>
            </a:r>
          </a:p>
          <a:p>
            <a:r>
              <a:rPr lang="en-US" dirty="0"/>
              <a:t>Semantically, SS# could have been chosen to be the primary key</a:t>
            </a:r>
          </a:p>
          <a:p>
            <a:r>
              <a:rPr lang="en-US" dirty="0"/>
              <a:t>The DBMS must enforce that </a:t>
            </a:r>
          </a:p>
        </p:txBody>
      </p:sp>
    </p:spTree>
    <p:extLst>
      <p:ext uri="{BB962C8B-B14F-4D97-AF65-F5344CB8AC3E}">
        <p14:creationId xmlns:p14="http://schemas.microsoft.com/office/powerpoint/2010/main" val="8825414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F36EF0AB-06DE-4BFE-94EE-94EEA75EFA1E}"/>
              </a:ext>
            </a:extLst>
          </p:cNvPr>
          <p:cNvGraphicFramePr>
            <a:graphicFrameLocks noChangeAspect="1"/>
          </p:cNvGraphicFramePr>
          <p:nvPr/>
        </p:nvGraphicFramePr>
        <p:xfrm>
          <a:off x="2719387" y="1600200"/>
          <a:ext cx="5357813" cy="5621338"/>
        </p:xfrm>
        <a:graphic>
          <a:graphicData uri="http://schemas.openxmlformats.org/presentationml/2006/ole">
            <mc:AlternateContent xmlns:mc="http://schemas.openxmlformats.org/markup-compatibility/2006">
              <mc:Choice xmlns:v="urn:schemas-microsoft-com:vml" Requires="v">
                <p:oleObj name="Visio" r:id="rId2" imgW="5358276" imgH="5621391" progId="Visio.Drawing.11">
                  <p:embed/>
                </p:oleObj>
              </mc:Choice>
              <mc:Fallback>
                <p:oleObj name="Visio" r:id="rId2" imgW="5358276" imgH="5621391" progId="Visio.Drawing.11">
                  <p:embed/>
                  <p:pic>
                    <p:nvPicPr>
                      <p:cNvPr id="4" name="Object 3">
                        <a:extLst>
                          <a:ext uri="{FF2B5EF4-FFF2-40B4-BE49-F238E27FC236}">
                            <a16:creationId xmlns:a16="http://schemas.microsoft.com/office/drawing/2014/main" id="{F36EF0AB-06DE-4BFE-94EE-94EEA75EFA1E}"/>
                          </a:ext>
                        </a:extLst>
                      </p:cNvPr>
                      <p:cNvPicPr/>
                      <p:nvPr/>
                    </p:nvPicPr>
                    <p:blipFill>
                      <a:blip r:embed="rId3"/>
                      <a:stretch>
                        <a:fillRect/>
                      </a:stretch>
                    </p:blipFill>
                    <p:spPr>
                      <a:xfrm>
                        <a:off x="2719387" y="1600200"/>
                        <a:ext cx="5357813" cy="5621338"/>
                      </a:xfrm>
                      <a:prstGeom prst="rect">
                        <a:avLst/>
                      </a:prstGeom>
                    </p:spPr>
                  </p:pic>
                </p:oleObj>
              </mc:Fallback>
            </mc:AlternateContent>
          </a:graphicData>
        </a:graphic>
      </p:graphicFrame>
    </p:spTree>
    <p:extLst>
      <p:ext uri="{BB962C8B-B14F-4D97-AF65-F5344CB8AC3E}">
        <p14:creationId xmlns:p14="http://schemas.microsoft.com/office/powerpoint/2010/main" val="32477502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a:t>Annotations</a:t>
            </a:r>
          </a:p>
        </p:txBody>
      </p:sp>
      <p:sp>
        <p:nvSpPr>
          <p:cNvPr id="101379" name="Rectangle 3"/>
          <p:cNvSpPr>
            <a:spLocks noGrp="1" noChangeArrowheads="1"/>
          </p:cNvSpPr>
          <p:nvPr>
            <p:ph type="body" idx="1"/>
          </p:nvPr>
        </p:nvSpPr>
        <p:spPr/>
        <p:txBody>
          <a:bodyPr/>
          <a:lstStyle/>
          <a:p>
            <a:r>
              <a:rPr lang="en-US" dirty="0"/>
              <a:t>Color in Car is always known</a:t>
            </a:r>
            <a:endParaRPr lang="en-US" dirty="0">
              <a:solidFill>
                <a:schemeClr val="folHlink"/>
              </a:solidFill>
            </a:endParaRPr>
          </a:p>
          <a:p>
            <a:pPr lvl="1"/>
            <a:endParaRPr lang="en-US" dirty="0">
              <a:solidFill>
                <a:schemeClr val="folHlink"/>
              </a:solidFill>
            </a:endParaRPr>
          </a:p>
          <a:p>
            <a:pPr lvl="1"/>
            <a:endParaRPr lang="en-US" dirty="0">
              <a:solidFill>
                <a:schemeClr val="folHlink"/>
              </a:solidFill>
            </a:endParaRPr>
          </a:p>
          <a:p>
            <a:pPr lvl="1"/>
            <a:endParaRPr lang="en-US" dirty="0">
              <a:solidFill>
                <a:schemeClr val="folHlink"/>
              </a:solidFill>
            </a:endParaRPr>
          </a:p>
          <a:p>
            <a:pPr>
              <a:buFont typeface="Monotype Sorts" pitchFamily="2" charset="2"/>
              <a:buNone/>
            </a:pPr>
            <a:endParaRPr lang="en-US" b="1" dirty="0">
              <a:solidFill>
                <a:schemeClr val="folHlink"/>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7BE49B8D-5C70-4443-AC8A-15ACDDA98AC5}"/>
              </a:ext>
            </a:extLst>
          </p:cNvPr>
          <p:cNvGraphicFramePr>
            <a:graphicFrameLocks noChangeAspect="1"/>
          </p:cNvGraphicFramePr>
          <p:nvPr/>
        </p:nvGraphicFramePr>
        <p:xfrm>
          <a:off x="990600" y="1456531"/>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7BE49B8D-5C70-4443-AC8A-15ACDDA98AC5}"/>
                          </a:ext>
                        </a:extLst>
                      </p:cNvPr>
                      <p:cNvPicPr/>
                      <p:nvPr/>
                    </p:nvPicPr>
                    <p:blipFill>
                      <a:blip r:embed="rId3"/>
                      <a:stretch>
                        <a:fillRect/>
                      </a:stretch>
                    </p:blipFill>
                    <p:spPr>
                      <a:xfrm>
                        <a:off x="990600" y="1456531"/>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3617078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Attribute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75464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FD17-0ECC-4008-9696-F9B9D8BE3F2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DAB3C75B-9AAA-48AD-8F9D-D8016DFF51CE}"/>
              </a:ext>
            </a:extLst>
          </p:cNvPr>
          <p:cNvSpPr>
            <a:spLocks noGrp="1"/>
          </p:cNvSpPr>
          <p:nvPr>
            <p:ph idx="1"/>
          </p:nvPr>
        </p:nvSpPr>
        <p:spPr/>
        <p:txBody>
          <a:bodyPr/>
          <a:lstStyle/>
          <a:p>
            <a:r>
              <a:rPr lang="en-US" dirty="0"/>
              <a:t>Weight in Automobile is always known</a:t>
            </a:r>
          </a:p>
        </p:txBody>
      </p:sp>
    </p:spTree>
    <p:extLst>
      <p:ext uri="{BB962C8B-B14F-4D97-AF65-F5344CB8AC3E}">
        <p14:creationId xmlns:p14="http://schemas.microsoft.com/office/powerpoint/2010/main" val="37505754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08BE3C33-B7CF-4EE9-89AB-0FC4888505A1}"/>
              </a:ext>
            </a:extLst>
          </p:cNvPr>
          <p:cNvGraphicFramePr>
            <a:graphicFrameLocks noChangeAspect="1"/>
          </p:cNvGraphicFramePr>
          <p:nvPr/>
        </p:nvGraphicFramePr>
        <p:xfrm>
          <a:off x="1219200" y="1456531"/>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08BE3C33-B7CF-4EE9-89AB-0FC4888505A1}"/>
                          </a:ext>
                        </a:extLst>
                      </p:cNvPr>
                      <p:cNvPicPr/>
                      <p:nvPr/>
                    </p:nvPicPr>
                    <p:blipFill>
                      <a:blip r:embed="rId3"/>
                      <a:stretch>
                        <a:fillRect/>
                      </a:stretch>
                    </p:blipFill>
                    <p:spPr>
                      <a:xfrm>
                        <a:off x="1219200" y="1456531"/>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27408345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a:t>Annotations</a:t>
            </a:r>
          </a:p>
        </p:txBody>
      </p:sp>
      <p:sp>
        <p:nvSpPr>
          <p:cNvPr id="100355" name="Content Placeholder 2"/>
          <p:cNvSpPr>
            <a:spLocks noGrp="1"/>
          </p:cNvSpPr>
          <p:nvPr>
            <p:ph idx="1"/>
          </p:nvPr>
        </p:nvSpPr>
        <p:spPr/>
        <p:txBody>
          <a:bodyPr/>
          <a:lstStyle/>
          <a:p>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B4A1B348-D29D-41C3-8BEF-260729CE9697}"/>
              </a:ext>
            </a:extLst>
          </p:cNvPr>
          <p:cNvGraphicFramePr>
            <a:graphicFrameLocks noChangeAspect="1"/>
          </p:cNvGraphicFramePr>
          <p:nvPr/>
        </p:nvGraphicFramePr>
        <p:xfrm>
          <a:off x="990600" y="1456531"/>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B4A1B348-D29D-41C3-8BEF-260729CE9697}"/>
                          </a:ext>
                        </a:extLst>
                      </p:cNvPr>
                      <p:cNvPicPr/>
                      <p:nvPr/>
                    </p:nvPicPr>
                    <p:blipFill>
                      <a:blip r:embed="rId3"/>
                      <a:stretch>
                        <a:fillRect/>
                      </a:stretch>
                    </p:blipFill>
                    <p:spPr>
                      <a:xfrm>
                        <a:off x="990600" y="1456531"/>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12008955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A00C-A151-422F-8177-1FE1266191BF}"/>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9A6E9121-D216-4ED7-BD5F-8D6C29C2D6D2}"/>
              </a:ext>
            </a:extLst>
          </p:cNvPr>
          <p:cNvSpPr>
            <a:spLocks noGrp="1"/>
          </p:cNvSpPr>
          <p:nvPr>
            <p:ph idx="1"/>
          </p:nvPr>
        </p:nvSpPr>
        <p:spPr/>
        <p:txBody>
          <a:bodyPr/>
          <a:lstStyle/>
          <a:p>
            <a:r>
              <a:rPr lang="en-US" dirty="0"/>
              <a:t>Type is total</a:t>
            </a:r>
          </a:p>
        </p:txBody>
      </p:sp>
    </p:spTree>
    <p:extLst>
      <p:ext uri="{BB962C8B-B14F-4D97-AF65-F5344CB8AC3E}">
        <p14:creationId xmlns:p14="http://schemas.microsoft.com/office/powerpoint/2010/main" val="9069058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BBA2-217F-4260-96D4-5063A36495C1}"/>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1694D7A7-36D5-4F99-BEF5-A604D712A0C8}"/>
              </a:ext>
            </a:extLst>
          </p:cNvPr>
          <p:cNvSpPr>
            <a:spLocks noGrp="1"/>
          </p:cNvSpPr>
          <p:nvPr>
            <p:ph idx="1"/>
          </p:nvPr>
        </p:nvSpPr>
        <p:spPr/>
        <p:txBody>
          <a:bodyPr/>
          <a:lstStyle/>
          <a:p>
            <a:r>
              <a:rPr lang="en-US" dirty="0"/>
              <a:t>An entity in Car is an object (in which people can ride) and it is on a road (or parking lot, etc.)</a:t>
            </a:r>
          </a:p>
          <a:p>
            <a:r>
              <a:rPr lang="en-US" dirty="0"/>
              <a:t>An entity in Automobile is a catalog entry, say a page in a book describing all automobiles</a:t>
            </a:r>
          </a:p>
          <a:p>
            <a:pPr>
              <a:defRPr/>
            </a:pPr>
            <a:r>
              <a:rPr lang="en-US" dirty="0">
                <a:solidFill>
                  <a:schemeClr val="accent4">
                    <a:lumMod val="75000"/>
                  </a:schemeClr>
                </a:solidFill>
              </a:rPr>
              <a:t>Type tells us for each physical car what is the automobile catalog entry of which it is an instantiation</a:t>
            </a:r>
          </a:p>
          <a:p>
            <a:pPr lvl="1">
              <a:defRPr/>
            </a:pPr>
            <a:r>
              <a:rPr lang="en-US" dirty="0">
                <a:solidFill>
                  <a:schemeClr val="accent4">
                    <a:lumMod val="75000"/>
                  </a:schemeClr>
                </a:solidFill>
              </a:rPr>
              <a:t>Each car is an instantiation of an exactly one catalog entry</a:t>
            </a:r>
            <a:endParaRPr lang="en-US" dirty="0"/>
          </a:p>
          <a:p>
            <a:r>
              <a:rPr lang="en-US" dirty="0"/>
              <a:t>So the entities in Car are not a subset of the entities in Automobile.</a:t>
            </a:r>
          </a:p>
          <a:p>
            <a:r>
              <a:rPr lang="en-US" dirty="0"/>
              <a:t>That's why we do not have ISA here</a:t>
            </a:r>
          </a:p>
          <a:p>
            <a:r>
              <a:rPr lang="en-US" dirty="0"/>
              <a:t>We will see ISA later</a:t>
            </a:r>
          </a:p>
          <a:p>
            <a:r>
              <a:rPr lang="en-US" dirty="0"/>
              <a:t>Not every Automobile is necessarily in the range of the relationship</a:t>
            </a:r>
          </a:p>
          <a:p>
            <a:r>
              <a:rPr lang="en-US" dirty="0"/>
              <a:t>There may be elements in Automobile for which no Car exists</a:t>
            </a:r>
          </a:p>
          <a:p>
            <a:endParaRPr lang="en-US" dirty="0"/>
          </a:p>
          <a:p>
            <a:endParaRPr lang="en-US" dirty="0"/>
          </a:p>
        </p:txBody>
      </p:sp>
    </p:spTree>
    <p:extLst>
      <p:ext uri="{BB962C8B-B14F-4D97-AF65-F5344CB8AC3E}">
        <p14:creationId xmlns:p14="http://schemas.microsoft.com/office/powerpoint/2010/main" val="35542213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D80FE4BD-8EAE-4F0B-81C1-96BA83A1C2BC}"/>
              </a:ext>
            </a:extLst>
          </p:cNvPr>
          <p:cNvGraphicFramePr>
            <a:graphicFrameLocks noChangeAspect="1"/>
          </p:cNvGraphicFramePr>
          <p:nvPr/>
        </p:nvGraphicFramePr>
        <p:xfrm>
          <a:off x="1066800" y="1219200"/>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D80FE4BD-8EAE-4F0B-81C1-96BA83A1C2BC}"/>
                          </a:ext>
                        </a:extLst>
                      </p:cNvPr>
                      <p:cNvPicPr/>
                      <p:nvPr/>
                    </p:nvPicPr>
                    <p:blipFill>
                      <a:blip r:embed="rId3"/>
                      <a:stretch>
                        <a:fillRect/>
                      </a:stretch>
                    </p:blipFill>
                    <p:spPr>
                      <a:xfrm>
                        <a:off x="1066800" y="1219200"/>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24471413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dirty="0"/>
              <a:t>Annotations</a:t>
            </a:r>
          </a:p>
        </p:txBody>
      </p:sp>
      <p:sp>
        <p:nvSpPr>
          <p:cNvPr id="105475" name="Content Placeholder 2"/>
          <p:cNvSpPr>
            <a:spLocks noGrp="1"/>
          </p:cNvSpPr>
          <p:nvPr>
            <p:ph idx="1"/>
          </p:nvPr>
        </p:nvSpPr>
        <p:spPr/>
        <p:txBody>
          <a:bodyPr/>
          <a:lstStyle/>
          <a:p>
            <a:pPr>
              <a:defRPr/>
            </a:pPr>
            <a:r>
              <a:rPr lang="en-US" dirty="0">
                <a:solidFill>
                  <a:schemeClr val="accent4">
                    <a:lumMod val="75000"/>
                  </a:schemeClr>
                </a:solidFill>
              </a:rPr>
              <a:t>Every Person Has at least 2 Cars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27810E51-CB7B-490A-A3E4-7B19CFD952CA}"/>
              </a:ext>
            </a:extLst>
          </p:cNvPr>
          <p:cNvGraphicFramePr>
            <a:graphicFrameLocks noChangeAspect="1"/>
          </p:cNvGraphicFramePr>
          <p:nvPr/>
        </p:nvGraphicFramePr>
        <p:xfrm>
          <a:off x="1066800" y="1456531"/>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27810E51-CB7B-490A-A3E4-7B19CFD952CA}"/>
                          </a:ext>
                        </a:extLst>
                      </p:cNvPr>
                      <p:cNvPicPr/>
                      <p:nvPr/>
                    </p:nvPicPr>
                    <p:blipFill>
                      <a:blip r:embed="rId3"/>
                      <a:stretch>
                        <a:fillRect/>
                      </a:stretch>
                    </p:blipFill>
                    <p:spPr>
                      <a:xfrm>
                        <a:off x="1066800" y="1456531"/>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15825925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203D-A6B6-4531-BBDE-3323F9B791B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1156934D-67A7-40AB-8E0E-A54F48E5E5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320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dirty="0"/>
              <a:t>Attribute</a:t>
            </a:r>
          </a:p>
        </p:txBody>
      </p:sp>
      <p:sp>
        <p:nvSpPr>
          <p:cNvPr id="2052" name="Rectangle 3"/>
          <p:cNvSpPr>
            <a:spLocks noGrp="1" noChangeArrowheads="1"/>
          </p:cNvSpPr>
          <p:nvPr>
            <p:ph type="body" sz="half" idx="1"/>
          </p:nvPr>
        </p:nvSpPr>
        <p:spPr>
          <a:xfrm>
            <a:off x="685800" y="1219200"/>
            <a:ext cx="8534400" cy="3962400"/>
          </a:xfrm>
        </p:spPr>
        <p:txBody>
          <a:bodyPr/>
          <a:lstStyle/>
          <a:p>
            <a:pPr>
              <a:buFont typeface="Wingdings" panose="05000000000000000000" pitchFamily="2" charset="2"/>
              <a:buChar char="§"/>
            </a:pPr>
            <a:r>
              <a:rPr lang="en-US" dirty="0"/>
              <a:t>An entity has a set of zero or more </a:t>
            </a:r>
            <a:r>
              <a:rPr lang="en-US" b="1" i="1" dirty="0">
                <a:solidFill>
                  <a:srgbClr val="FC0128"/>
                </a:solidFill>
              </a:rPr>
              <a:t>attributes</a:t>
            </a:r>
            <a:r>
              <a:rPr lang="en-US" dirty="0"/>
              <a:t>, which are some properties</a:t>
            </a:r>
          </a:p>
          <a:p>
            <a:pPr>
              <a:buFont typeface="Wingdings" panose="05000000000000000000" pitchFamily="2" charset="2"/>
              <a:buChar char="§"/>
            </a:pPr>
            <a:r>
              <a:rPr lang="en-US" dirty="0"/>
              <a:t>Each attribute is drawn from some domain (such as integers) possibly augmented by </a:t>
            </a:r>
            <a:r>
              <a:rPr lang="en-US" b="1" dirty="0">
                <a:solidFill>
                  <a:srgbClr val="FF0000"/>
                </a:solidFill>
              </a:rPr>
              <a:t>NULL</a:t>
            </a:r>
            <a:r>
              <a:rPr lang="en-US" dirty="0"/>
              <a:t> (more about NULLs later; for now, think as indicating “unknown”)</a:t>
            </a:r>
          </a:p>
          <a:p>
            <a:pPr>
              <a:buFont typeface="Wingdings" panose="05000000000000000000" pitchFamily="2" charset="2"/>
              <a:buChar char="§"/>
            </a:pPr>
            <a:r>
              <a:rPr lang="en-US" dirty="0"/>
              <a:t>All the entities in an entity set have the same set of attributes, though generally not with the same values</a:t>
            </a:r>
          </a:p>
          <a:p>
            <a:pPr>
              <a:buFont typeface="Wingdings" panose="05000000000000000000" pitchFamily="2" charset="2"/>
              <a:buChar char="§"/>
            </a:pPr>
            <a:r>
              <a:rPr lang="en-US" dirty="0"/>
              <a:t>Attributes of an entity are written in ellipses (for now solid lines) connected to the entity</a:t>
            </a:r>
          </a:p>
          <a:p>
            <a:pPr lvl="1">
              <a:buFont typeface="Wingdings" panose="05000000000000000000" pitchFamily="2" charset="2"/>
              <a:buChar char="§"/>
            </a:pPr>
            <a:r>
              <a:rPr lang="en-US" dirty="0"/>
              <a:t>Example: FN: “First Name.” LN: “Last Name.” DOB: “Date of Birth.”</a:t>
            </a:r>
          </a:p>
        </p:txBody>
      </p:sp>
      <p:graphicFrame>
        <p:nvGraphicFramePr>
          <p:cNvPr id="2050" name="Object 4"/>
          <p:cNvGraphicFramePr>
            <a:graphicFrameLocks noGrp="1" noChangeAspect="1"/>
          </p:cNvGraphicFramePr>
          <p:nvPr>
            <p:ph sz="half" idx="2"/>
          </p:nvPr>
        </p:nvGraphicFramePr>
        <p:xfrm>
          <a:off x="2667000" y="5562600"/>
          <a:ext cx="4603750" cy="1517650"/>
        </p:xfrm>
        <a:graphic>
          <a:graphicData uri="http://schemas.openxmlformats.org/presentationml/2006/ole">
            <mc:AlternateContent xmlns:mc="http://schemas.openxmlformats.org/markup-compatibility/2006">
              <mc:Choice xmlns:v="urn:schemas-microsoft-com:vml" Requires="v">
                <p:oleObj name="Visio" r:id="rId3" imgW="4603623" imgH="1517523" progId="Visio.Drawing.11">
                  <p:embed/>
                </p:oleObj>
              </mc:Choice>
              <mc:Fallback>
                <p:oleObj name="Visio" r:id="rId3" imgW="4603623" imgH="1517523" progId="Visio.Drawing.11">
                  <p:embed/>
                  <p:pic>
                    <p:nvPicPr>
                      <p:cNvPr id="205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5562600"/>
                        <a:ext cx="4603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203D-A6B6-4531-BBDE-3323F9B791BB}"/>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1156934D-67A7-40AB-8E0E-A54F48E5E5A3}"/>
              </a:ext>
            </a:extLst>
          </p:cNvPr>
          <p:cNvSpPr>
            <a:spLocks noGrp="1"/>
          </p:cNvSpPr>
          <p:nvPr>
            <p:ph idx="1"/>
          </p:nvPr>
        </p:nvSpPr>
        <p:spPr/>
        <p:txBody>
          <a:bodyPr/>
          <a:lstStyle/>
          <a:p>
            <a:r>
              <a:rPr lang="en-US" dirty="0"/>
              <a:t>We do not have any letters (D or T) in the triangle and therefore there are no restrictions on the hierarchy</a:t>
            </a:r>
          </a:p>
          <a:p>
            <a:r>
              <a:rPr lang="en-US" dirty="0"/>
              <a:t>So, it could be partial, and it could be overlapping</a:t>
            </a:r>
          </a:p>
        </p:txBody>
      </p:sp>
    </p:spTree>
    <p:extLst>
      <p:ext uri="{BB962C8B-B14F-4D97-AF65-F5344CB8AC3E}">
        <p14:creationId xmlns:p14="http://schemas.microsoft.com/office/powerpoint/2010/main" val="5954617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DB62795C-30A4-44F4-B406-8AC4E61275C2}"/>
              </a:ext>
            </a:extLst>
          </p:cNvPr>
          <p:cNvGraphicFramePr>
            <a:graphicFrameLocks noChangeAspect="1"/>
          </p:cNvGraphicFramePr>
          <p:nvPr/>
        </p:nvGraphicFramePr>
        <p:xfrm>
          <a:off x="1066800" y="1219200"/>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DB62795C-30A4-44F4-B406-8AC4E61275C2}"/>
                          </a:ext>
                        </a:extLst>
                      </p:cNvPr>
                      <p:cNvPicPr/>
                      <p:nvPr/>
                    </p:nvPicPr>
                    <p:blipFill>
                      <a:blip r:embed="rId3"/>
                      <a:stretch>
                        <a:fillRect/>
                      </a:stretch>
                    </p:blipFill>
                    <p:spPr>
                      <a:xfrm>
                        <a:off x="1066800" y="1219200"/>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40380197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1301-2E5E-4958-B34D-DF52B51850B0}"/>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F6FEFF8A-7A8A-44E2-8828-90B41B5BBA43}"/>
              </a:ext>
            </a:extLst>
          </p:cNvPr>
          <p:cNvSpPr>
            <a:spLocks noGrp="1"/>
          </p:cNvSpPr>
          <p:nvPr>
            <p:ph idx="1"/>
          </p:nvPr>
        </p:nvSpPr>
        <p:spPr/>
        <p:txBody>
          <a:bodyPr/>
          <a:lstStyle/>
          <a:p>
            <a:r>
              <a:rPr lang="en-US" dirty="0"/>
              <a:t>Salary is always known</a:t>
            </a:r>
          </a:p>
        </p:txBody>
      </p:sp>
    </p:spTree>
    <p:extLst>
      <p:ext uri="{BB962C8B-B14F-4D97-AF65-F5344CB8AC3E}">
        <p14:creationId xmlns:p14="http://schemas.microsoft.com/office/powerpoint/2010/main" val="21430917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4625-BF79-4391-8F2A-943D0E0D77A5}"/>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BBF5925D-7C53-400F-AD69-ACAC80B3A7E6}"/>
              </a:ext>
            </a:extLst>
          </p:cNvPr>
          <p:cNvSpPr>
            <a:spLocks noGrp="1"/>
          </p:cNvSpPr>
          <p:nvPr>
            <p:ph idx="1"/>
          </p:nvPr>
        </p:nvSpPr>
        <p:spPr/>
        <p:txBody>
          <a:bodyPr/>
          <a:lstStyle/>
          <a:p>
            <a:pPr>
              <a:defRPr/>
            </a:pPr>
            <a:r>
              <a:rPr lang="en-US" dirty="0">
                <a:solidFill>
                  <a:schemeClr val="accent4">
                    <a:lumMod val="75000"/>
                  </a:schemeClr>
                </a:solidFill>
              </a:rPr>
              <a:t>Professor is a weak entity</a:t>
            </a:r>
          </a:p>
          <a:p>
            <a:pPr lvl="1">
              <a:defRPr/>
            </a:pPr>
            <a:r>
              <a:rPr lang="en-US" dirty="0">
                <a:solidFill>
                  <a:schemeClr val="accent4">
                    <a:lumMod val="75000"/>
                  </a:schemeClr>
                </a:solidFill>
              </a:rPr>
              <a:t>This is generally true for related subclass/class</a:t>
            </a:r>
          </a:p>
          <a:p>
            <a:pPr lvl="1">
              <a:defRPr/>
            </a:pPr>
            <a:r>
              <a:rPr lang="en-US" dirty="0">
                <a:solidFill>
                  <a:schemeClr val="accent4">
                    <a:lumMod val="75000"/>
                  </a:schemeClr>
                </a:solidFill>
              </a:rPr>
              <a:t>It is identified through a  relationship with Person</a:t>
            </a:r>
          </a:p>
          <a:p>
            <a:pPr lvl="1">
              <a:defRPr/>
            </a:pPr>
            <a:r>
              <a:rPr lang="en-US" dirty="0">
                <a:solidFill>
                  <a:schemeClr val="accent4">
                    <a:lumMod val="75000"/>
                  </a:schemeClr>
                </a:solidFill>
              </a:rPr>
              <a:t>You may think of  a Professor as being an “alias” for some person:</a:t>
            </a:r>
          </a:p>
          <a:p>
            <a:pPr lvl="1">
              <a:buNone/>
              <a:defRPr/>
            </a:pPr>
            <a:r>
              <a:rPr lang="en-US" dirty="0">
                <a:solidFill>
                  <a:schemeClr val="accent4">
                    <a:lumMod val="75000"/>
                  </a:schemeClr>
                </a:solidFill>
              </a:rPr>
              <a:t>	“Split personality”</a:t>
            </a:r>
          </a:p>
          <a:p>
            <a:pPr>
              <a:defRPr/>
            </a:pPr>
            <a:r>
              <a:rPr lang="en-US" dirty="0">
                <a:solidFill>
                  <a:schemeClr val="accent4">
                    <a:lumMod val="75000"/>
                  </a:schemeClr>
                </a:solidFill>
              </a:rPr>
              <a:t>Note that there is a binary one-to-one mapping/function between Professor and Person and </a:t>
            </a:r>
          </a:p>
          <a:p>
            <a:pPr lvl="1">
              <a:defRPr/>
            </a:pPr>
            <a:r>
              <a:rPr lang="en-US" dirty="0">
                <a:solidFill>
                  <a:schemeClr val="accent4">
                    <a:lumMod val="75000"/>
                  </a:schemeClr>
                </a:solidFill>
              </a:rPr>
              <a:t>It is total from Professor to Person</a:t>
            </a:r>
          </a:p>
          <a:p>
            <a:pPr lvl="1">
              <a:defRPr/>
            </a:pPr>
            <a:r>
              <a:rPr lang="en-US" dirty="0">
                <a:solidFill>
                  <a:schemeClr val="accent4">
                    <a:lumMod val="75000"/>
                  </a:schemeClr>
                </a:solidFill>
              </a:rPr>
              <a:t>This is generally true for related subclass/class</a:t>
            </a:r>
          </a:p>
          <a:p>
            <a:endParaRPr lang="en-US" dirty="0"/>
          </a:p>
        </p:txBody>
      </p:sp>
    </p:spTree>
    <p:extLst>
      <p:ext uri="{BB962C8B-B14F-4D97-AF65-F5344CB8AC3E}">
        <p14:creationId xmlns:p14="http://schemas.microsoft.com/office/powerpoint/2010/main" val="30190141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C194A1A1-B643-4C67-A831-62CD0AC8DB8B}"/>
              </a:ext>
            </a:extLst>
          </p:cNvPr>
          <p:cNvGraphicFramePr>
            <a:graphicFrameLocks noChangeAspect="1"/>
          </p:cNvGraphicFramePr>
          <p:nvPr/>
        </p:nvGraphicFramePr>
        <p:xfrm>
          <a:off x="1066800" y="1456531"/>
          <a:ext cx="6967538" cy="5621338"/>
        </p:xfrm>
        <a:graphic>
          <a:graphicData uri="http://schemas.openxmlformats.org/presentationml/2006/ole">
            <mc:AlternateContent xmlns:mc="http://schemas.openxmlformats.org/markup-compatibility/2006">
              <mc:Choice xmlns:v="urn:schemas-microsoft-com:vml" Requires="v">
                <p:oleObj name="Visio" r:id="rId2" imgW="6967705" imgH="5621391" progId="Visio.Drawing.11">
                  <p:embed/>
                </p:oleObj>
              </mc:Choice>
              <mc:Fallback>
                <p:oleObj name="Visio" r:id="rId2" imgW="6967705" imgH="5621391" progId="Visio.Drawing.11">
                  <p:embed/>
                  <p:pic>
                    <p:nvPicPr>
                      <p:cNvPr id="4" name="Object 3">
                        <a:extLst>
                          <a:ext uri="{FF2B5EF4-FFF2-40B4-BE49-F238E27FC236}">
                            <a16:creationId xmlns:a16="http://schemas.microsoft.com/office/drawing/2014/main" id="{C194A1A1-B643-4C67-A831-62CD0AC8DB8B}"/>
                          </a:ext>
                        </a:extLst>
                      </p:cNvPr>
                      <p:cNvPicPr/>
                      <p:nvPr/>
                    </p:nvPicPr>
                    <p:blipFill>
                      <a:blip r:embed="rId3"/>
                      <a:stretch>
                        <a:fillRect/>
                      </a:stretch>
                    </p:blipFill>
                    <p:spPr>
                      <a:xfrm>
                        <a:off x="1066800" y="1456531"/>
                        <a:ext cx="6967538" cy="5621338"/>
                      </a:xfrm>
                      <a:prstGeom prst="rect">
                        <a:avLst/>
                      </a:prstGeom>
                    </p:spPr>
                  </p:pic>
                </p:oleObj>
              </mc:Fallback>
            </mc:AlternateContent>
          </a:graphicData>
        </a:graphic>
      </p:graphicFrame>
    </p:spTree>
    <p:extLst>
      <p:ext uri="{BB962C8B-B14F-4D97-AF65-F5344CB8AC3E}">
        <p14:creationId xmlns:p14="http://schemas.microsoft.com/office/powerpoint/2010/main" val="3655587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7D7-1B92-44C4-B64F-F3079316501D}"/>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061D789F-3BBD-4E0F-A165-94A8DFC246C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59004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69185AFE-37B4-4645-8BEA-FAF4E0243812}"/>
              </a:ext>
            </a:extLst>
          </p:cNvPr>
          <p:cNvGraphicFramePr>
            <a:graphicFrameLocks noChangeAspect="1"/>
          </p:cNvGraphicFramePr>
          <p:nvPr/>
        </p:nvGraphicFramePr>
        <p:xfrm>
          <a:off x="563562" y="1456531"/>
          <a:ext cx="8809038" cy="5621338"/>
        </p:xfrm>
        <a:graphic>
          <a:graphicData uri="http://schemas.openxmlformats.org/presentationml/2006/ole">
            <mc:AlternateContent xmlns:mc="http://schemas.openxmlformats.org/markup-compatibility/2006">
              <mc:Choice xmlns:v="urn:schemas-microsoft-com:vml" Requires="v">
                <p:oleObj name="Visio" r:id="rId2" imgW="8808939" imgH="5621391" progId="Visio.Drawing.11">
                  <p:embed/>
                </p:oleObj>
              </mc:Choice>
              <mc:Fallback>
                <p:oleObj name="Visio" r:id="rId2" imgW="8808939" imgH="5621391" progId="Visio.Drawing.11">
                  <p:embed/>
                  <p:pic>
                    <p:nvPicPr>
                      <p:cNvPr id="4" name="Object 3">
                        <a:extLst>
                          <a:ext uri="{FF2B5EF4-FFF2-40B4-BE49-F238E27FC236}">
                            <a16:creationId xmlns:a16="http://schemas.microsoft.com/office/drawing/2014/main" id="{69185AFE-37B4-4645-8BEA-FAF4E0243812}"/>
                          </a:ext>
                        </a:extLst>
                      </p:cNvPr>
                      <p:cNvPicPr/>
                      <p:nvPr/>
                    </p:nvPicPr>
                    <p:blipFill>
                      <a:blip r:embed="rId3"/>
                      <a:stretch>
                        <a:fillRect/>
                      </a:stretch>
                    </p:blipFill>
                    <p:spPr>
                      <a:xfrm>
                        <a:off x="563562" y="1456531"/>
                        <a:ext cx="8809038" cy="5621338"/>
                      </a:xfrm>
                      <a:prstGeom prst="rect">
                        <a:avLst/>
                      </a:prstGeom>
                    </p:spPr>
                  </p:pic>
                </p:oleObj>
              </mc:Fallback>
            </mc:AlternateContent>
          </a:graphicData>
        </a:graphic>
      </p:graphicFrame>
    </p:spTree>
    <p:extLst>
      <p:ext uri="{BB962C8B-B14F-4D97-AF65-F5344CB8AC3E}">
        <p14:creationId xmlns:p14="http://schemas.microsoft.com/office/powerpoint/2010/main" val="27266449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A2EC-B323-410B-8F4A-9F462D4850BC}"/>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2FD96963-A24F-4BC4-8274-4E523CEAEA6B}"/>
              </a:ext>
            </a:extLst>
          </p:cNvPr>
          <p:cNvSpPr>
            <a:spLocks noGrp="1"/>
          </p:cNvSpPr>
          <p:nvPr>
            <p:ph idx="1"/>
          </p:nvPr>
        </p:nvSpPr>
        <p:spPr/>
        <p:txBody>
          <a:bodyPr/>
          <a:lstStyle/>
          <a:p>
            <a:r>
              <a:rPr lang="en-US" dirty="0"/>
              <a:t>Title in Course is always known</a:t>
            </a:r>
          </a:p>
        </p:txBody>
      </p:sp>
    </p:spTree>
    <p:extLst>
      <p:ext uri="{BB962C8B-B14F-4D97-AF65-F5344CB8AC3E}">
        <p14:creationId xmlns:p14="http://schemas.microsoft.com/office/powerpoint/2010/main" val="1958506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527C-7677-49FD-8A42-A13595D5673C}"/>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736D66C8-28F0-4F6C-A3D1-053A8DEA2F53}"/>
              </a:ext>
            </a:extLst>
          </p:cNvPr>
          <p:cNvSpPr>
            <a:spLocks noGrp="1"/>
          </p:cNvSpPr>
          <p:nvPr>
            <p:ph idx="1"/>
          </p:nvPr>
        </p:nvSpPr>
        <p:spPr/>
        <p:txBody>
          <a:bodyPr/>
          <a:lstStyle/>
          <a:p>
            <a:pPr>
              <a:defRPr/>
            </a:pPr>
            <a:r>
              <a:rPr lang="en-US" dirty="0">
                <a:solidFill>
                  <a:schemeClr val="accent4">
                    <a:lumMod val="75000"/>
                  </a:schemeClr>
                </a:solidFill>
              </a:rPr>
              <a:t>Course is a catalog entry appearing in the bulletin</a:t>
            </a:r>
          </a:p>
          <a:p>
            <a:pPr lvl="1">
              <a:defRPr/>
            </a:pPr>
            <a:r>
              <a:rPr lang="en-US" dirty="0">
                <a:solidFill>
                  <a:schemeClr val="accent4">
                    <a:lumMod val="75000"/>
                  </a:schemeClr>
                </a:solidFill>
              </a:rPr>
              <a:t>Not a particular offering of a course</a:t>
            </a:r>
          </a:p>
          <a:p>
            <a:pPr lvl="1">
              <a:defRPr/>
            </a:pPr>
            <a:r>
              <a:rPr lang="en-US" dirty="0">
                <a:solidFill>
                  <a:schemeClr val="accent4">
                    <a:lumMod val="75000"/>
                  </a:schemeClr>
                </a:solidFill>
              </a:rPr>
              <a:t>Example: CSCI-GA.2433 (which is a C#), not its current offering</a:t>
            </a:r>
          </a:p>
          <a:p>
            <a:pPr lvl="1">
              <a:defRPr/>
            </a:pPr>
            <a:endParaRPr lang="en-US" dirty="0">
              <a:solidFill>
                <a:schemeClr val="accent4">
                  <a:lumMod val="75000"/>
                </a:schemeClr>
              </a:solidFill>
            </a:endParaRPr>
          </a:p>
          <a:p>
            <a:pPr>
              <a:defRPr/>
            </a:pPr>
            <a:r>
              <a:rPr lang="en-US" dirty="0"/>
              <a:t>In practice, we may need an attribute specifying the number of points, but let’s assume that it is always 3, so we do not have the attribute</a:t>
            </a:r>
          </a:p>
          <a:p>
            <a:endParaRPr lang="en-US" dirty="0"/>
          </a:p>
        </p:txBody>
      </p:sp>
    </p:spTree>
    <p:extLst>
      <p:ext uri="{BB962C8B-B14F-4D97-AF65-F5344CB8AC3E}">
        <p14:creationId xmlns:p14="http://schemas.microsoft.com/office/powerpoint/2010/main" val="1449804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F06BE1B0-5160-4D1A-9B43-4C75CD0493BE}"/>
              </a:ext>
            </a:extLst>
          </p:cNvPr>
          <p:cNvGraphicFramePr>
            <a:graphicFrameLocks noChangeAspect="1"/>
          </p:cNvGraphicFramePr>
          <p:nvPr/>
        </p:nvGraphicFramePr>
        <p:xfrm>
          <a:off x="624681" y="1456531"/>
          <a:ext cx="8809038" cy="5621338"/>
        </p:xfrm>
        <a:graphic>
          <a:graphicData uri="http://schemas.openxmlformats.org/presentationml/2006/ole">
            <mc:AlternateContent xmlns:mc="http://schemas.openxmlformats.org/markup-compatibility/2006">
              <mc:Choice xmlns:v="urn:schemas-microsoft-com:vml" Requires="v">
                <p:oleObj name="Visio" r:id="rId2" imgW="8808939" imgH="5621391" progId="Visio.Drawing.11">
                  <p:embed/>
                </p:oleObj>
              </mc:Choice>
              <mc:Fallback>
                <p:oleObj name="Visio" r:id="rId2" imgW="8808939" imgH="5621391" progId="Visio.Drawing.11">
                  <p:embed/>
                  <p:pic>
                    <p:nvPicPr>
                      <p:cNvPr id="4" name="Object 3">
                        <a:extLst>
                          <a:ext uri="{FF2B5EF4-FFF2-40B4-BE49-F238E27FC236}">
                            <a16:creationId xmlns:a16="http://schemas.microsoft.com/office/drawing/2014/main" id="{F06BE1B0-5160-4D1A-9B43-4C75CD0493BE}"/>
                          </a:ext>
                        </a:extLst>
                      </p:cNvPr>
                      <p:cNvPicPr/>
                      <p:nvPr/>
                    </p:nvPicPr>
                    <p:blipFill>
                      <a:blip r:embed="rId3"/>
                      <a:stretch>
                        <a:fillRect/>
                      </a:stretch>
                    </p:blipFill>
                    <p:spPr>
                      <a:xfrm>
                        <a:off x="624681" y="1456531"/>
                        <a:ext cx="8809038" cy="5621338"/>
                      </a:xfrm>
                      <a:prstGeom prst="rect">
                        <a:avLst/>
                      </a:prstGeom>
                    </p:spPr>
                  </p:pic>
                </p:oleObj>
              </mc:Fallback>
            </mc:AlternateContent>
          </a:graphicData>
        </a:graphic>
      </p:graphicFrame>
    </p:spTree>
    <p:extLst>
      <p:ext uri="{BB962C8B-B14F-4D97-AF65-F5344CB8AC3E}">
        <p14:creationId xmlns:p14="http://schemas.microsoft.com/office/powerpoint/2010/main" val="328243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dirty="0"/>
              <a:t>Attribute</a:t>
            </a:r>
          </a:p>
        </p:txBody>
      </p:sp>
      <p:sp>
        <p:nvSpPr>
          <p:cNvPr id="3076" name="Rectangle 3"/>
          <p:cNvSpPr>
            <a:spLocks noGrp="1" noChangeArrowheads="1"/>
          </p:cNvSpPr>
          <p:nvPr>
            <p:ph type="body" sz="half" idx="1"/>
          </p:nvPr>
        </p:nvSpPr>
        <p:spPr>
          <a:xfrm>
            <a:off x="685800" y="1219200"/>
            <a:ext cx="8534400" cy="3200400"/>
          </a:xfrm>
        </p:spPr>
        <p:txBody>
          <a:bodyPr/>
          <a:lstStyle/>
          <a:p>
            <a:pPr>
              <a:buFont typeface="Wingdings" panose="05000000000000000000" pitchFamily="2" charset="2"/>
              <a:buChar char="§"/>
            </a:pPr>
            <a:r>
              <a:rPr lang="en-US" dirty="0"/>
              <a:t>Attributes can be</a:t>
            </a:r>
          </a:p>
          <a:p>
            <a:pPr lvl="1"/>
            <a:r>
              <a:rPr lang="en-US" sz="1800" b="1" i="1" dirty="0">
                <a:solidFill>
                  <a:srgbClr val="FC0128"/>
                </a:solidFill>
              </a:rPr>
              <a:t>Base</a:t>
            </a:r>
            <a:r>
              <a:rPr lang="en-US" sz="1800" dirty="0"/>
              <a:t> (such as DOB) or </a:t>
            </a:r>
            <a:r>
              <a:rPr lang="en-US" sz="1800" b="1" i="1" dirty="0">
                <a:solidFill>
                  <a:srgbClr val="FC0128"/>
                </a:solidFill>
              </a:rPr>
              <a:t>derived</a:t>
            </a:r>
            <a:r>
              <a:rPr lang="en-US" sz="1800" dirty="0"/>
              <a:t> (from other sources) denoted by dashed ellipses (such as Age, derived from DOB and the current date)</a:t>
            </a:r>
          </a:p>
          <a:p>
            <a:pPr lvl="1"/>
            <a:r>
              <a:rPr lang="en-US" sz="1800" b="1" i="1" dirty="0">
                <a:solidFill>
                  <a:srgbClr val="FC0128"/>
                </a:solidFill>
              </a:rPr>
              <a:t>Simple</a:t>
            </a:r>
            <a:r>
              <a:rPr lang="en-US" sz="1800" dirty="0"/>
              <a:t> (such as DOB) or </a:t>
            </a:r>
            <a:r>
              <a:rPr lang="en-US" sz="1800" b="1" i="1" dirty="0">
                <a:solidFill>
                  <a:srgbClr val="FC0128"/>
                </a:solidFill>
              </a:rPr>
              <a:t>composite </a:t>
            </a:r>
            <a:r>
              <a:rPr lang="en-US" sz="1800" dirty="0"/>
              <a:t>(made of components) having their component attributes attached to them (such as Address, when we think of it explicitly as consisting of street and number and restricting ourselves to one city only)</a:t>
            </a:r>
          </a:p>
          <a:p>
            <a:pPr lvl="1"/>
            <a:r>
              <a:rPr lang="en-US" sz="1800" b="1" i="1" dirty="0">
                <a:solidFill>
                  <a:srgbClr val="FC0128"/>
                </a:solidFill>
              </a:rPr>
              <a:t>Singlevalued</a:t>
            </a:r>
            <a:r>
              <a:rPr lang="en-US" sz="1800" dirty="0"/>
              <a:t> (such as DOB) or </a:t>
            </a:r>
            <a:r>
              <a:rPr lang="en-US" sz="1800" b="1" i="1" dirty="0">
                <a:solidFill>
                  <a:srgbClr val="FC0128"/>
                </a:solidFill>
              </a:rPr>
              <a:t>multivalued</a:t>
            </a:r>
            <a:r>
              <a:rPr lang="en-US" sz="1800" dirty="0"/>
              <a:t> (with unspecified in advance number of values) denoted by thick-lined ellipses (such as Child; a person may have any number of children; we do not consider children as persons in this example, this means that they are not elements of the entity set Person, just attributes of the entities in that set)</a:t>
            </a:r>
          </a:p>
        </p:txBody>
      </p:sp>
      <p:sp>
        <p:nvSpPr>
          <p:cNvPr id="3" name="Content Placeholder 2">
            <a:extLst>
              <a:ext uri="{FF2B5EF4-FFF2-40B4-BE49-F238E27FC236}">
                <a16:creationId xmlns:a16="http://schemas.microsoft.com/office/drawing/2014/main" id="{583CC87C-B69E-4236-8E28-83D89156CAA4}"/>
              </a:ext>
            </a:extLst>
          </p:cNvPr>
          <p:cNvSpPr>
            <a:spLocks noGrp="1"/>
          </p:cNvSpPr>
          <p:nvPr>
            <p:ph sz="half" idx="2"/>
          </p:nvPr>
        </p:nvSpPr>
        <p:spPr/>
        <p:txBody>
          <a:bodyPr/>
          <a:lstStyle/>
          <a:p>
            <a:endParaRPr lang="en-US" dirty="0"/>
          </a:p>
        </p:txBody>
      </p:sp>
      <p:graphicFrame>
        <p:nvGraphicFramePr>
          <p:cNvPr id="4" name="Object 3">
            <a:extLst>
              <a:ext uri="{FF2B5EF4-FFF2-40B4-BE49-F238E27FC236}">
                <a16:creationId xmlns:a16="http://schemas.microsoft.com/office/drawing/2014/main" id="{B3D30EC2-0499-4F18-B35B-FD8708F70CD3}"/>
              </a:ext>
            </a:extLst>
          </p:cNvPr>
          <p:cNvGraphicFramePr>
            <a:graphicFrameLocks noChangeAspect="1"/>
          </p:cNvGraphicFramePr>
          <p:nvPr>
            <p:extLst>
              <p:ext uri="{D42A27DB-BD31-4B8C-83A1-F6EECF244321}">
                <p14:modId xmlns:p14="http://schemas.microsoft.com/office/powerpoint/2010/main" val="3689319603"/>
              </p:ext>
            </p:extLst>
          </p:nvPr>
        </p:nvGraphicFramePr>
        <p:xfrm>
          <a:off x="847725" y="4876800"/>
          <a:ext cx="8372476" cy="2159004"/>
        </p:xfrm>
        <a:graphic>
          <a:graphicData uri="http://schemas.openxmlformats.org/presentationml/2006/ole">
            <mc:AlternateContent xmlns:mc="http://schemas.openxmlformats.org/markup-compatibility/2006">
              <mc:Choice xmlns:v="urn:schemas-microsoft-com:vml" Requires="v">
                <p:oleObj name="Visio" r:id="rId3" imgW="9431372" imgH="2431922" progId="Visio.Drawing.11">
                  <p:embed/>
                </p:oleObj>
              </mc:Choice>
              <mc:Fallback>
                <p:oleObj name="Visio" r:id="rId3" imgW="9431372" imgH="2431922" progId="Visio.Drawing.11">
                  <p:embed/>
                  <p:pic>
                    <p:nvPicPr>
                      <p:cNvPr id="0" name=""/>
                      <p:cNvPicPr/>
                      <p:nvPr/>
                    </p:nvPicPr>
                    <p:blipFill>
                      <a:blip r:embed="rId4"/>
                      <a:stretch>
                        <a:fillRect/>
                      </a:stretch>
                    </p:blipFill>
                    <p:spPr>
                      <a:xfrm>
                        <a:off x="847725" y="4876800"/>
                        <a:ext cx="8372476" cy="2159004"/>
                      </a:xfrm>
                      <a:prstGeom prst="rect">
                        <a:avLst/>
                      </a:prstGeom>
                    </p:spPr>
                  </p:pic>
                </p:oleObj>
              </mc:Fallback>
            </mc:AlternateContent>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D259-CB47-4EA4-ACDA-011B411453B7}"/>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3E4DE8D2-FB0F-4BD8-B06E-A3F89DF5E911}"/>
              </a:ext>
            </a:extLst>
          </p:cNvPr>
          <p:cNvSpPr>
            <a:spLocks noGrp="1"/>
          </p:cNvSpPr>
          <p:nvPr>
            <p:ph idx="1"/>
          </p:nvPr>
        </p:nvSpPr>
        <p:spPr/>
        <p:txBody>
          <a:bodyPr/>
          <a:lstStyle/>
          <a:p>
            <a:r>
              <a:rPr lang="en-US" dirty="0" err="1"/>
              <a:t>Prereq</a:t>
            </a:r>
            <a:r>
              <a:rPr lang="en-US" dirty="0"/>
              <a:t> is a DAG (Directed Acyclic Graph)</a:t>
            </a:r>
          </a:p>
        </p:txBody>
      </p:sp>
    </p:spTree>
    <p:extLst>
      <p:ext uri="{BB962C8B-B14F-4D97-AF65-F5344CB8AC3E}">
        <p14:creationId xmlns:p14="http://schemas.microsoft.com/office/powerpoint/2010/main" val="16701470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C480-1D6D-4799-91D5-F51E273F47C6}"/>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29FB7B62-AC0A-4176-8670-790C7FA5B393}"/>
              </a:ext>
            </a:extLst>
          </p:cNvPr>
          <p:cNvSpPr>
            <a:spLocks noGrp="1"/>
          </p:cNvSpPr>
          <p:nvPr>
            <p:ph idx="1"/>
          </p:nvPr>
        </p:nvSpPr>
        <p:spPr/>
        <p:txBody>
          <a:bodyPr/>
          <a:lstStyle/>
          <a:p>
            <a:pPr>
              <a:defRPr/>
            </a:pPr>
            <a:r>
              <a:rPr lang="en-US" dirty="0">
                <a:solidFill>
                  <a:schemeClr val="accent4">
                    <a:lumMod val="75000"/>
                  </a:schemeClr>
                </a:solidFill>
              </a:rPr>
              <a:t>We have a directed graph on courses, telling us prerequisites for each course, if any</a:t>
            </a:r>
          </a:p>
          <a:p>
            <a:pPr lvl="1">
              <a:defRPr/>
            </a:pPr>
            <a:r>
              <a:rPr lang="en-US" dirty="0">
                <a:solidFill>
                  <a:schemeClr val="accent4">
                    <a:lumMod val="75000"/>
                  </a:schemeClr>
                </a:solidFill>
              </a:rPr>
              <a:t>To take an “upper” course every “lower” course related to it must have been taken previously</a:t>
            </a:r>
          </a:p>
          <a:p>
            <a:pPr lvl="1">
              <a:defRPr/>
            </a:pPr>
            <a:r>
              <a:rPr lang="en-US" dirty="0">
                <a:solidFill>
                  <a:schemeClr val="accent4">
                    <a:lumMod val="75000"/>
                  </a:schemeClr>
                </a:solidFill>
              </a:rPr>
              <a:t>We needed the roles Lower and Upper for clarity</a:t>
            </a:r>
          </a:p>
          <a:p>
            <a:pPr lvl="1">
              <a:defRPr/>
            </a:pPr>
            <a:r>
              <a:rPr lang="en-US" dirty="0">
                <a:solidFill>
                  <a:schemeClr val="accent4">
                    <a:lumMod val="75000"/>
                  </a:schemeClr>
                </a:solidFill>
              </a:rPr>
              <a:t>Note how we model well that prerequisites are not between </a:t>
            </a:r>
            <a:r>
              <a:rPr lang="en-US" dirty="0"/>
              <a:t>offerings of a course but catalog entries of courses</a:t>
            </a:r>
          </a:p>
          <a:p>
            <a:pPr lvl="1">
              <a:defRPr/>
            </a:pPr>
            <a:r>
              <a:rPr lang="en-US" dirty="0"/>
              <a:t>Note however, that we have no tools to indicate in the ER diagram  that </a:t>
            </a:r>
            <a:r>
              <a:rPr lang="en-US" dirty="0" err="1"/>
              <a:t>Prereq</a:t>
            </a:r>
            <a:r>
              <a:rPr lang="en-US" dirty="0"/>
              <a:t> must not have cycles</a:t>
            </a:r>
          </a:p>
          <a:p>
            <a:endParaRPr lang="en-US" dirty="0"/>
          </a:p>
        </p:txBody>
      </p:sp>
    </p:spTree>
    <p:extLst>
      <p:ext uri="{BB962C8B-B14F-4D97-AF65-F5344CB8AC3E}">
        <p14:creationId xmlns:p14="http://schemas.microsoft.com/office/powerpoint/2010/main" val="20274580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4A42-C82C-4D43-A051-7340ED021216}"/>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1563EB65-7D06-4ADA-9598-2852B7CAC7B5}"/>
              </a:ext>
            </a:extLst>
          </p:cNvPr>
          <p:cNvSpPr>
            <a:spLocks noGrp="1"/>
          </p:cNvSpPr>
          <p:nvPr>
            <p:ph idx="1"/>
          </p:nvPr>
        </p:nvSpPr>
        <p:spPr/>
        <p:txBody>
          <a:bodyPr/>
          <a:lstStyle/>
          <a:p>
            <a:r>
              <a:rPr lang="en-US" dirty="0"/>
              <a:t>Example of </a:t>
            </a:r>
            <a:r>
              <a:rPr lang="en-US" dirty="0" err="1"/>
              <a:t>Prereq</a:t>
            </a:r>
            <a:r>
              <a:rPr lang="en-US" dirty="0"/>
              <a:t>: lower-level Courses before upper-level courses</a:t>
            </a:r>
          </a:p>
          <a:p>
            <a:r>
              <a:rPr lang="en-US" dirty="0"/>
              <a:t>As there is an arc (directed edge) from 101 to 103, 101 is a prerequisite for 103</a:t>
            </a:r>
          </a:p>
          <a:p>
            <a:endParaRPr lang="en-US" dirty="0"/>
          </a:p>
          <a:p>
            <a:endParaRPr lang="en-US" dirty="0"/>
          </a:p>
          <a:p>
            <a:endParaRPr lang="en-US" dirty="0"/>
          </a:p>
          <a:p>
            <a:endParaRPr lang="en-US" dirty="0"/>
          </a:p>
          <a:p>
            <a:endParaRPr lang="en-US" dirty="0"/>
          </a:p>
          <a:p>
            <a:endParaRPr lang="en-US" dirty="0"/>
          </a:p>
          <a:p>
            <a:r>
              <a:rPr lang="en-US" dirty="0"/>
              <a:t>Non-example of </a:t>
            </a:r>
            <a:r>
              <a:rPr lang="en-US" dirty="0" err="1"/>
              <a:t>Prereq</a:t>
            </a:r>
            <a:endParaRPr lang="en-US" dirty="0"/>
          </a:p>
        </p:txBody>
      </p:sp>
      <p:graphicFrame>
        <p:nvGraphicFramePr>
          <p:cNvPr id="4" name="Object 3">
            <a:extLst>
              <a:ext uri="{FF2B5EF4-FFF2-40B4-BE49-F238E27FC236}">
                <a16:creationId xmlns:a16="http://schemas.microsoft.com/office/drawing/2014/main" id="{818A7E25-EE8F-469E-BD4C-FF853C143C18}"/>
              </a:ext>
            </a:extLst>
          </p:cNvPr>
          <p:cNvGraphicFramePr>
            <a:graphicFrameLocks noChangeAspect="1"/>
          </p:cNvGraphicFramePr>
          <p:nvPr>
            <p:extLst>
              <p:ext uri="{D42A27DB-BD31-4B8C-83A1-F6EECF244321}">
                <p14:modId xmlns:p14="http://schemas.microsoft.com/office/powerpoint/2010/main" val="1533271509"/>
              </p:ext>
            </p:extLst>
          </p:nvPr>
        </p:nvGraphicFramePr>
        <p:xfrm>
          <a:off x="2362201" y="2907090"/>
          <a:ext cx="5334000" cy="2350710"/>
        </p:xfrm>
        <a:graphic>
          <a:graphicData uri="http://schemas.openxmlformats.org/presentationml/2006/ole">
            <mc:AlternateContent xmlns:mc="http://schemas.openxmlformats.org/markup-compatibility/2006">
              <mc:Choice xmlns:v="urn:schemas-microsoft-com:vml" Requires="v">
                <p:oleObj name="Visio" r:id="rId2" imgW="6505485" imgH="3248115" progId="Visio.Drawing.11">
                  <p:embed/>
                </p:oleObj>
              </mc:Choice>
              <mc:Fallback>
                <p:oleObj name="Visio" r:id="rId2" imgW="6505485" imgH="3248115" progId="Visio.Drawing.11">
                  <p:embed/>
                  <p:pic>
                    <p:nvPicPr>
                      <p:cNvPr id="0" name=""/>
                      <p:cNvPicPr/>
                      <p:nvPr/>
                    </p:nvPicPr>
                    <p:blipFill>
                      <a:blip r:embed="rId3"/>
                      <a:stretch>
                        <a:fillRect/>
                      </a:stretch>
                    </p:blipFill>
                    <p:spPr>
                      <a:xfrm>
                        <a:off x="2362201" y="2907090"/>
                        <a:ext cx="5334000" cy="235071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6E7DA96-4DD6-4F48-BCEB-459F6C94BC7A}"/>
              </a:ext>
            </a:extLst>
          </p:cNvPr>
          <p:cNvGraphicFramePr>
            <a:graphicFrameLocks noChangeAspect="1"/>
          </p:cNvGraphicFramePr>
          <p:nvPr>
            <p:extLst>
              <p:ext uri="{D42A27DB-BD31-4B8C-83A1-F6EECF244321}">
                <p14:modId xmlns:p14="http://schemas.microsoft.com/office/powerpoint/2010/main" val="2262042256"/>
              </p:ext>
            </p:extLst>
          </p:nvPr>
        </p:nvGraphicFramePr>
        <p:xfrm>
          <a:off x="3962401" y="5991922"/>
          <a:ext cx="2133600" cy="1018478"/>
        </p:xfrm>
        <a:graphic>
          <a:graphicData uri="http://schemas.openxmlformats.org/presentationml/2006/ole">
            <mc:AlternateContent xmlns:mc="http://schemas.openxmlformats.org/markup-compatibility/2006">
              <mc:Choice xmlns:v="urn:schemas-microsoft-com:vml" Requires="v">
                <p:oleObj name="Visio" r:id="rId4" imgW="2733701" imgH="1304798" progId="Visio.Drawing.11">
                  <p:embed/>
                </p:oleObj>
              </mc:Choice>
              <mc:Fallback>
                <p:oleObj name="Visio" r:id="rId4" imgW="2733701" imgH="1304798" progId="Visio.Drawing.11">
                  <p:embed/>
                  <p:pic>
                    <p:nvPicPr>
                      <p:cNvPr id="0" name=""/>
                      <p:cNvPicPr/>
                      <p:nvPr/>
                    </p:nvPicPr>
                    <p:blipFill>
                      <a:blip r:embed="rId5"/>
                      <a:stretch>
                        <a:fillRect/>
                      </a:stretch>
                    </p:blipFill>
                    <p:spPr>
                      <a:xfrm>
                        <a:off x="3962401" y="5991922"/>
                        <a:ext cx="2133600" cy="1018478"/>
                      </a:xfrm>
                      <a:prstGeom prst="rect">
                        <a:avLst/>
                      </a:prstGeom>
                    </p:spPr>
                  </p:pic>
                </p:oleObj>
              </mc:Fallback>
            </mc:AlternateContent>
          </a:graphicData>
        </a:graphic>
      </p:graphicFrame>
    </p:spTree>
    <p:extLst>
      <p:ext uri="{BB962C8B-B14F-4D97-AF65-F5344CB8AC3E}">
        <p14:creationId xmlns:p14="http://schemas.microsoft.com/office/powerpoint/2010/main" val="2955501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Ultimately, we will store (most) relationships as tables</a:t>
            </a:r>
          </a:p>
          <a:p>
            <a:r>
              <a:rPr lang="en-US" dirty="0"/>
              <a:t>So, comparing to our earlier example for Likes, Prereq instance could be</a:t>
            </a:r>
          </a:p>
          <a:p>
            <a:endParaRPr lang="en-US" dirty="0"/>
          </a:p>
          <a:p>
            <a:endParaRPr lang="en-US" dirty="0"/>
          </a:p>
          <a:p>
            <a:endParaRPr lang="en-US" dirty="0"/>
          </a:p>
          <a:p>
            <a:endParaRPr lang="en-US" dirty="0"/>
          </a:p>
          <a:p>
            <a:endParaRPr lang="en-US" dirty="0"/>
          </a:p>
          <a:p>
            <a:endParaRPr lang="en-US" dirty="0"/>
          </a:p>
          <a:p>
            <a:r>
              <a:rPr lang="en-US" dirty="0"/>
              <a:t>We identify the “participating” entities using their primary keys, but rename the columns using roles</a:t>
            </a:r>
          </a:p>
          <a:p>
            <a:r>
              <a:rPr lang="en-US" dirty="0"/>
              <a:t>In each row, the course under Lower is prerequisite for the course under Upper</a:t>
            </a:r>
          </a:p>
          <a:p>
            <a:r>
              <a:rPr lang="en-US" dirty="0"/>
              <a:t>So, looking at the table we see that 101 is a prerequisite for 104 but 104 is not a prerequisite for 101</a:t>
            </a:r>
          </a:p>
        </p:txBody>
      </p:sp>
      <p:graphicFrame>
        <p:nvGraphicFramePr>
          <p:cNvPr id="4" name="Content Placeholder 3"/>
          <p:cNvGraphicFramePr>
            <a:graphicFrameLocks/>
          </p:cNvGraphicFramePr>
          <p:nvPr>
            <p:extLst>
              <p:ext uri="{D42A27DB-BD31-4B8C-83A1-F6EECF244321}">
                <p14:modId xmlns:p14="http://schemas.microsoft.com/office/powerpoint/2010/main" val="760705544"/>
              </p:ext>
            </p:extLst>
          </p:nvPr>
        </p:nvGraphicFramePr>
        <p:xfrm>
          <a:off x="3962400" y="2209800"/>
          <a:ext cx="3276600" cy="2595880"/>
        </p:xfrm>
        <a:graphic>
          <a:graphicData uri="http://schemas.openxmlformats.org/drawingml/2006/table">
            <a:tbl>
              <a:tblPr firstRow="1" bandCol="1">
                <a:tableStyleId>{21E4AEA4-8DFA-4A89-87EB-49C32662AFE0}</a:tableStyleId>
              </a:tblPr>
              <a:tblGrid>
                <a:gridCol w="914400">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347787">
                  <a:extLst>
                    <a:ext uri="{9D8B030D-6E8A-4147-A177-3AD203B41FA5}">
                      <a16:colId xmlns:a16="http://schemas.microsoft.com/office/drawing/2014/main" val="20002"/>
                    </a:ext>
                  </a:extLst>
                </a:gridCol>
              </a:tblGrid>
              <a:tr h="370840">
                <a:tc>
                  <a:txBody>
                    <a:bodyPr/>
                    <a:lstStyle/>
                    <a:p>
                      <a:pPr algn="ctr"/>
                      <a:r>
                        <a:rPr lang="en-US" dirty="0"/>
                        <a:t>Prereq</a:t>
                      </a:r>
                    </a:p>
                  </a:txBody>
                  <a:tcPr/>
                </a:tc>
                <a:tc>
                  <a:txBody>
                    <a:bodyPr/>
                    <a:lstStyle/>
                    <a:p>
                      <a:pPr algn="ctr"/>
                      <a:r>
                        <a:rPr lang="en-US" dirty="0"/>
                        <a:t>Lower</a:t>
                      </a:r>
                    </a:p>
                  </a:txBody>
                  <a:tcPr/>
                </a:tc>
                <a:tc>
                  <a:txBody>
                    <a:bodyPr/>
                    <a:lstStyle/>
                    <a:p>
                      <a:pPr algn="ctr"/>
                      <a:r>
                        <a:rPr lang="en-US" dirty="0"/>
                        <a:t>Upper</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101</a:t>
                      </a:r>
                    </a:p>
                  </a:txBody>
                  <a:tcPr/>
                </a:tc>
                <a:tc>
                  <a:txBody>
                    <a:bodyPr/>
                    <a:lstStyle/>
                    <a:p>
                      <a:pPr algn="l"/>
                      <a:r>
                        <a:rPr lang="en-US" dirty="0"/>
                        <a:t>103</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101</a:t>
                      </a:r>
                    </a:p>
                  </a:txBody>
                  <a:tcPr/>
                </a:tc>
                <a:tc>
                  <a:txBody>
                    <a:bodyPr/>
                    <a:lstStyle/>
                    <a:p>
                      <a:pPr algn="l"/>
                      <a:r>
                        <a:rPr lang="en-US" dirty="0"/>
                        <a:t>104</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102</a:t>
                      </a:r>
                    </a:p>
                  </a:txBody>
                  <a:tcPr/>
                </a:tc>
                <a:tc>
                  <a:txBody>
                    <a:bodyPr/>
                    <a:lstStyle/>
                    <a:p>
                      <a:pPr algn="l"/>
                      <a:r>
                        <a:rPr lang="en-US" dirty="0"/>
                        <a:t>104</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104</a:t>
                      </a:r>
                    </a:p>
                  </a:txBody>
                  <a:tcPr/>
                </a:tc>
                <a:tc>
                  <a:txBody>
                    <a:bodyPr/>
                    <a:lstStyle/>
                    <a:p>
                      <a:pPr algn="l"/>
                      <a:r>
                        <a:rPr lang="en-US" dirty="0"/>
                        <a:t>105</a:t>
                      </a:r>
                    </a:p>
                  </a:txBody>
                  <a:tcPr/>
                </a:tc>
                <a:extLst>
                  <a:ext uri="{0D108BD9-81ED-4DB2-BD59-A6C34878D82A}">
                    <a16:rowId xmlns:a16="http://schemas.microsoft.com/office/drawing/2014/main" val="10004"/>
                  </a:ext>
                </a:extLst>
              </a:tr>
              <a:tr h="370840">
                <a:tc>
                  <a:txBody>
                    <a:bodyPr/>
                    <a:lstStyle/>
                    <a:p>
                      <a:pPr algn="l"/>
                      <a:endParaRPr lang="en-US" dirty="0"/>
                    </a:p>
                  </a:txBody>
                  <a:tcPr>
                    <a:noFill/>
                  </a:tcPr>
                </a:tc>
                <a:tc>
                  <a:txBody>
                    <a:bodyPr/>
                    <a:lstStyle/>
                    <a:p>
                      <a:pPr algn="l"/>
                      <a:r>
                        <a:rPr lang="en-US" dirty="0"/>
                        <a:t>107</a:t>
                      </a:r>
                    </a:p>
                  </a:txBody>
                  <a:tcPr/>
                </a:tc>
                <a:tc>
                  <a:txBody>
                    <a:bodyPr/>
                    <a:lstStyle/>
                    <a:p>
                      <a:pPr algn="l"/>
                      <a:r>
                        <a:rPr lang="en-US" dirty="0"/>
                        <a:t>106</a:t>
                      </a:r>
                    </a:p>
                  </a:txBody>
                  <a:tcPr/>
                </a:tc>
                <a:extLst>
                  <a:ext uri="{0D108BD9-81ED-4DB2-BD59-A6C34878D82A}">
                    <a16:rowId xmlns:a16="http://schemas.microsoft.com/office/drawing/2014/main" val="10005"/>
                  </a:ext>
                </a:extLst>
              </a:tr>
              <a:tr h="370840">
                <a:tc>
                  <a:txBody>
                    <a:bodyPr/>
                    <a:lstStyle/>
                    <a:p>
                      <a:pPr algn="l"/>
                      <a:endParaRPr lang="en-US" dirty="0"/>
                    </a:p>
                  </a:txBody>
                  <a:tcPr>
                    <a:noFill/>
                  </a:tcPr>
                </a:tc>
                <a:tc>
                  <a:txBody>
                    <a:bodyPr/>
                    <a:lstStyle/>
                    <a:p>
                      <a:pPr algn="l"/>
                      <a:r>
                        <a:rPr lang="en-US" dirty="0"/>
                        <a:t>107</a:t>
                      </a:r>
                    </a:p>
                  </a:txBody>
                  <a:tcPr/>
                </a:tc>
                <a:tc>
                  <a:txBody>
                    <a:bodyPr/>
                    <a:lstStyle/>
                    <a:p>
                      <a:pPr algn="l"/>
                      <a:r>
                        <a:rPr lang="en-US" dirty="0"/>
                        <a:t>108</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84762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32F830B8-2DE9-4004-BBA6-7280605842C3}"/>
              </a:ext>
            </a:extLst>
          </p:cNvPr>
          <p:cNvGraphicFramePr>
            <a:graphicFrameLocks noChangeAspect="1"/>
          </p:cNvGraphicFramePr>
          <p:nvPr/>
        </p:nvGraphicFramePr>
        <p:xfrm>
          <a:off x="375444" y="1456531"/>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32F830B8-2DE9-4004-BBA6-7280605842C3}"/>
                          </a:ext>
                        </a:extLst>
                      </p:cNvPr>
                      <p:cNvPicPr/>
                      <p:nvPr/>
                    </p:nvPicPr>
                    <p:blipFill>
                      <a:blip r:embed="rId3"/>
                      <a:stretch>
                        <a:fillRect/>
                      </a:stretch>
                    </p:blipFill>
                    <p:spPr>
                      <a:xfrm>
                        <a:off x="375444" y="1456531"/>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253941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1145-9A34-4558-9471-3438B993E722}"/>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662C22AC-4938-477E-98EE-27076424F0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624565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E40FA633-11ED-4505-985F-B1923406BB30}"/>
              </a:ext>
            </a:extLst>
          </p:cNvPr>
          <p:cNvGraphicFramePr>
            <a:graphicFrameLocks noChangeAspect="1"/>
          </p:cNvGraphicFramePr>
          <p:nvPr/>
        </p:nvGraphicFramePr>
        <p:xfrm>
          <a:off x="375444" y="1456531"/>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E40FA633-11ED-4505-985F-B1923406BB30}"/>
                          </a:ext>
                        </a:extLst>
                      </p:cNvPr>
                      <p:cNvPicPr/>
                      <p:nvPr/>
                    </p:nvPicPr>
                    <p:blipFill>
                      <a:blip r:embed="rId3"/>
                      <a:stretch>
                        <a:fillRect/>
                      </a:stretch>
                    </p:blipFill>
                    <p:spPr>
                      <a:xfrm>
                        <a:off x="375444" y="1456531"/>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2316537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dirty="0"/>
              <a:t>Annotations</a:t>
            </a:r>
          </a:p>
        </p:txBody>
      </p:sp>
      <p:sp>
        <p:nvSpPr>
          <p:cNvPr id="3" name="Content Placeholder 2"/>
          <p:cNvSpPr>
            <a:spLocks noGrp="1"/>
          </p:cNvSpPr>
          <p:nvPr>
            <p:ph idx="1"/>
          </p:nvPr>
        </p:nvSpPr>
        <p:spPr/>
        <p:txBody>
          <a:bodyPr/>
          <a:lstStyle/>
          <a:p>
            <a:pPr>
              <a:defRPr/>
            </a:pP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a:t>Comments</a:t>
            </a:r>
          </a:p>
        </p:txBody>
      </p:sp>
      <p:sp>
        <p:nvSpPr>
          <p:cNvPr id="7171" name="Rectangle 3"/>
          <p:cNvSpPr>
            <a:spLocks noGrp="1" noChangeArrowheads="1"/>
          </p:cNvSpPr>
          <p:nvPr>
            <p:ph type="body" idx="1"/>
          </p:nvPr>
        </p:nvSpPr>
        <p:spPr/>
        <p:txBody>
          <a:bodyPr/>
          <a:lstStyle/>
          <a:p>
            <a:pPr>
              <a:defRPr/>
            </a:pPr>
            <a:r>
              <a:rPr lang="en-US" dirty="0">
                <a:solidFill>
                  <a:schemeClr val="accent4">
                    <a:lumMod val="75000"/>
                  </a:schemeClr>
                </a:solidFill>
              </a:rPr>
              <a:t>A Professor may specify at most one Book for a Course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EFEC61AF-6760-4A09-8859-82DBE2DE06CE}"/>
              </a:ext>
            </a:extLst>
          </p:cNvPr>
          <p:cNvGraphicFramePr>
            <a:graphicFrameLocks noChangeAspect="1"/>
          </p:cNvGraphicFramePr>
          <p:nvPr/>
        </p:nvGraphicFramePr>
        <p:xfrm>
          <a:off x="452438" y="1541462"/>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EFEC61AF-6760-4A09-8859-82DBE2DE06CE}"/>
                          </a:ext>
                        </a:extLst>
                      </p:cNvPr>
                      <p:cNvPicPr/>
                      <p:nvPr/>
                    </p:nvPicPr>
                    <p:blipFill>
                      <a:blip r:embed="rId3"/>
                      <a:stretch>
                        <a:fillRect/>
                      </a:stretch>
                    </p:blipFill>
                    <p:spPr>
                      <a:xfrm>
                        <a:off x="452438" y="15414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32538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dirty="0"/>
              <a:t>Thick Lines or Double Lines</a:t>
            </a:r>
          </a:p>
        </p:txBody>
      </p:sp>
      <p:sp>
        <p:nvSpPr>
          <p:cNvPr id="3076" name="Rectangle 3"/>
          <p:cNvSpPr>
            <a:spLocks noGrp="1" noChangeArrowheads="1"/>
          </p:cNvSpPr>
          <p:nvPr>
            <p:ph type="body" sz="half" idx="1"/>
          </p:nvPr>
        </p:nvSpPr>
        <p:spPr>
          <a:xfrm>
            <a:off x="685800" y="1219200"/>
            <a:ext cx="8534400" cy="3200400"/>
          </a:xfrm>
        </p:spPr>
        <p:txBody>
          <a:bodyPr/>
          <a:lstStyle/>
          <a:p>
            <a:pPr>
              <a:buFont typeface="Wingdings" panose="05000000000000000000" pitchFamily="2" charset="2"/>
              <a:buChar char="§"/>
            </a:pPr>
            <a:r>
              <a:rPr lang="en-US" dirty="0"/>
              <a:t>Some people (not we) use the convention of using double lines whenever we use thick lines</a:t>
            </a:r>
          </a:p>
          <a:p>
            <a:pPr lvl="1">
              <a:buFont typeface="Wingdings" panose="05000000000000000000" pitchFamily="2" charset="2"/>
              <a:buChar char="§"/>
            </a:pPr>
            <a:r>
              <a:rPr lang="en-US" dirty="0"/>
              <a:t>This is now obsolete and was used when the diagrams were drawn by hand</a:t>
            </a:r>
          </a:p>
          <a:p>
            <a:pPr lvl="1">
              <a:buFont typeface="Wingdings" panose="05000000000000000000" pitchFamily="2" charset="2"/>
              <a:buChar char="§"/>
            </a:pPr>
            <a:r>
              <a:rPr lang="en-US" dirty="0"/>
              <a:t>But many systems, e.g., draw.io (</a:t>
            </a:r>
            <a:r>
              <a:rPr lang="en-US" dirty="0">
                <a:hlinkClick r:id="rId3"/>
              </a:rPr>
              <a:t>https://app.diagrams.net/</a:t>
            </a:r>
            <a:r>
              <a:rPr lang="en-US" dirty="0"/>
              <a:t>), still use it </a:t>
            </a:r>
          </a:p>
          <a:p>
            <a:pPr>
              <a:buFont typeface="Wingdings" panose="05000000000000000000" pitchFamily="2" charset="2"/>
              <a:buChar char="§"/>
            </a:pPr>
            <a:r>
              <a:rPr lang="en-US" dirty="0"/>
              <a:t>We will use thick lines</a:t>
            </a:r>
          </a:p>
          <a:p>
            <a:pPr>
              <a:buFont typeface="Wingdings" panose="05000000000000000000" pitchFamily="2" charset="2"/>
              <a:buChar char="§"/>
            </a:pPr>
            <a:r>
              <a:rPr lang="en-US" dirty="0"/>
              <a:t>Using our example, the ER diagram using double lines would look like below</a:t>
            </a:r>
          </a:p>
        </p:txBody>
      </p:sp>
      <p:graphicFrame>
        <p:nvGraphicFramePr>
          <p:cNvPr id="2" name="Object 1">
            <a:extLst>
              <a:ext uri="{FF2B5EF4-FFF2-40B4-BE49-F238E27FC236}">
                <a16:creationId xmlns:a16="http://schemas.microsoft.com/office/drawing/2014/main" id="{A2A080B5-5D1F-4C99-82FE-2B9876FD5CC6}"/>
              </a:ext>
            </a:extLst>
          </p:cNvPr>
          <p:cNvGraphicFramePr>
            <a:graphicFrameLocks noChangeAspect="1"/>
          </p:cNvGraphicFramePr>
          <p:nvPr/>
        </p:nvGraphicFramePr>
        <p:xfrm>
          <a:off x="838200" y="4537938"/>
          <a:ext cx="8382000" cy="2167662"/>
        </p:xfrm>
        <a:graphic>
          <a:graphicData uri="http://schemas.openxmlformats.org/presentationml/2006/ole">
            <mc:AlternateContent xmlns:mc="http://schemas.openxmlformats.org/markup-compatibility/2006">
              <mc:Choice xmlns:v="urn:schemas-microsoft-com:vml" Requires="v">
                <p:oleObj name="Visio" r:id="rId4" imgW="9404309" imgH="2432081" progId="Visio.Drawing.11">
                  <p:embed/>
                </p:oleObj>
              </mc:Choice>
              <mc:Fallback>
                <p:oleObj name="Visio" r:id="rId4" imgW="9404309" imgH="2432081" progId="Visio.Drawing.11">
                  <p:embed/>
                  <p:pic>
                    <p:nvPicPr>
                      <p:cNvPr id="2" name="Object 1">
                        <a:extLst>
                          <a:ext uri="{FF2B5EF4-FFF2-40B4-BE49-F238E27FC236}">
                            <a16:creationId xmlns:a16="http://schemas.microsoft.com/office/drawing/2014/main" id="{A2A080B5-5D1F-4C99-82FE-2B9876FD5CC6}"/>
                          </a:ext>
                        </a:extLst>
                      </p:cNvPr>
                      <p:cNvPicPr/>
                      <p:nvPr/>
                    </p:nvPicPr>
                    <p:blipFill>
                      <a:blip r:embed="rId5"/>
                      <a:stretch>
                        <a:fillRect/>
                      </a:stretch>
                    </p:blipFill>
                    <p:spPr>
                      <a:xfrm>
                        <a:off x="838200" y="4537938"/>
                        <a:ext cx="8382000" cy="216766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F3FCCE7-3BB5-4911-B673-AD1482FBD52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00635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1DAE-9F8C-4F79-9D36-77271180040D}"/>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56083927-BD61-4120-82FF-E8568FA1813C}"/>
              </a:ext>
            </a:extLst>
          </p:cNvPr>
          <p:cNvSpPr>
            <a:spLocks noGrp="1"/>
          </p:cNvSpPr>
          <p:nvPr>
            <p:ph idx="1"/>
          </p:nvPr>
        </p:nvSpPr>
        <p:spPr/>
        <p:txBody>
          <a:bodyPr/>
          <a:lstStyle/>
          <a:p>
            <a:r>
              <a:rPr lang="en-US" dirty="0"/>
              <a:t>Each Course has at least 1 Section related to it through Offered</a:t>
            </a:r>
          </a:p>
          <a:p>
            <a:endParaRPr lang="en-US" dirty="0"/>
          </a:p>
        </p:txBody>
      </p:sp>
    </p:spTree>
    <p:extLst>
      <p:ext uri="{BB962C8B-B14F-4D97-AF65-F5344CB8AC3E}">
        <p14:creationId xmlns:p14="http://schemas.microsoft.com/office/powerpoint/2010/main" val="11067446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Comments</a:t>
            </a:r>
          </a:p>
        </p:txBody>
      </p:sp>
      <p:sp>
        <p:nvSpPr>
          <p:cNvPr id="7171" name="Rectangle 3"/>
          <p:cNvSpPr>
            <a:spLocks noGrp="1" noChangeArrowheads="1"/>
          </p:cNvSpPr>
          <p:nvPr>
            <p:ph type="body" idx="1"/>
          </p:nvPr>
        </p:nvSpPr>
        <p:spPr>
          <a:xfrm>
            <a:off x="685800" y="1219200"/>
            <a:ext cx="8534400" cy="6096000"/>
          </a:xfrm>
        </p:spPr>
        <p:txBody>
          <a:bodyPr/>
          <a:lstStyle/>
          <a:p>
            <a:pPr>
              <a:defRPr/>
            </a:pPr>
            <a:r>
              <a:rPr lang="en-US" dirty="0"/>
              <a:t>Section is a weak entity set identified (partially) through a relationship Offered with Course</a:t>
            </a:r>
          </a:p>
          <a:p>
            <a:pPr lvl="1">
              <a:defRPr/>
            </a:pPr>
            <a:r>
              <a:rPr lang="en-US" dirty="0"/>
              <a:t>Partially, because it also has discriminant attributes</a:t>
            </a:r>
          </a:p>
          <a:p>
            <a:r>
              <a:rPr lang="en-US" dirty="0"/>
              <a:t>Section and Offered need to be handled together</a:t>
            </a:r>
          </a:p>
          <a:p>
            <a:endParaRPr lang="en-US" dirty="0"/>
          </a:p>
          <a:p>
            <a:r>
              <a:rPr lang="en-US" dirty="0"/>
              <a:t>One of our current sections (we have 3) can be identified at NYU by: CSCI-GA.2433, 2021, Fall, 001</a:t>
            </a:r>
          </a:p>
          <a:p>
            <a:r>
              <a:rPr lang="en-US" dirty="0"/>
              <a:t>This is a primary key, so it seems to be a strong entity</a:t>
            </a:r>
          </a:p>
          <a:p>
            <a:pPr>
              <a:defRPr/>
            </a:pPr>
            <a:r>
              <a:rPr lang="en-US" dirty="0"/>
              <a:t>But it </a:t>
            </a:r>
            <a:r>
              <a:rPr lang="en-US"/>
              <a:t>is ultimately </a:t>
            </a:r>
            <a:r>
              <a:rPr lang="en-US" dirty="0"/>
              <a:t>a table in a relational database, so it is not completely relevant to the current unit</a:t>
            </a:r>
          </a:p>
          <a:p>
            <a:pPr>
              <a:defRPr/>
            </a:pPr>
            <a:endParaRPr lang="en-US" dirty="0"/>
          </a:p>
          <a:p>
            <a:pPr>
              <a:defRPr/>
            </a:pPr>
            <a:r>
              <a:rPr lang="en-US" dirty="0"/>
              <a:t>In the ER diagram, this Section is identified by</a:t>
            </a:r>
          </a:p>
          <a:p>
            <a:pPr lvl="1">
              <a:defRPr/>
            </a:pPr>
            <a:r>
              <a:rPr lang="en-US" dirty="0"/>
              <a:t>Being related to Course identified by CSCI-GA.2433 (primary key of the strong entity Course)</a:t>
            </a:r>
          </a:p>
          <a:p>
            <a:pPr lvl="1">
              <a:defRPr/>
            </a:pPr>
            <a:r>
              <a:rPr lang="en-US" dirty="0"/>
              <a:t>Having attribute values of 2021, Fall, 001 (discriminants for Section)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0072A40A-D445-4645-A844-0EEB8E4664C7}"/>
              </a:ext>
            </a:extLst>
          </p:cNvPr>
          <p:cNvGraphicFramePr>
            <a:graphicFrameLocks noChangeAspect="1"/>
          </p:cNvGraphicFramePr>
          <p:nvPr/>
        </p:nvGraphicFramePr>
        <p:xfrm>
          <a:off x="452438" y="1312862"/>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0072A40A-D445-4645-A844-0EEB8E4664C7}"/>
                          </a:ext>
                        </a:extLst>
                      </p:cNvPr>
                      <p:cNvPicPr/>
                      <p:nvPr/>
                    </p:nvPicPr>
                    <p:blipFill>
                      <a:blip r:embed="rId3"/>
                      <a:stretch>
                        <a:fillRect/>
                      </a:stretch>
                    </p:blipFill>
                    <p:spPr>
                      <a:xfrm>
                        <a:off x="452438" y="13128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30252398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CB64-B6F3-4EFD-A7A3-F562FD601D92}"/>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C64C3483-36AA-4C65-A471-2AA3CF2A0A40}"/>
              </a:ext>
            </a:extLst>
          </p:cNvPr>
          <p:cNvSpPr>
            <a:spLocks noGrp="1"/>
          </p:cNvSpPr>
          <p:nvPr>
            <p:ph idx="1"/>
          </p:nvPr>
        </p:nvSpPr>
        <p:spPr/>
        <p:txBody>
          <a:bodyPr/>
          <a:lstStyle/>
          <a:p>
            <a:r>
              <a:rPr lang="en-US" dirty="0">
                <a:solidFill>
                  <a:schemeClr val="accent4">
                    <a:lumMod val="75000"/>
                  </a:schemeClr>
                </a:solidFill>
              </a:rPr>
              <a:t>Grade is a number between 0.0 and 4.0</a:t>
            </a:r>
          </a:p>
          <a:p>
            <a:r>
              <a:rPr lang="en-US" dirty="0">
                <a:solidFill>
                  <a:schemeClr val="accent4">
                    <a:lumMod val="75000"/>
                  </a:schemeClr>
                </a:solidFill>
              </a:rPr>
              <a:t>A Section has between 3 and 50 Students</a:t>
            </a:r>
          </a:p>
          <a:p>
            <a:endParaRPr lang="en-US" dirty="0"/>
          </a:p>
        </p:txBody>
      </p:sp>
    </p:spTree>
    <p:extLst>
      <p:ext uri="{BB962C8B-B14F-4D97-AF65-F5344CB8AC3E}">
        <p14:creationId xmlns:p14="http://schemas.microsoft.com/office/powerpoint/2010/main" val="4212327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84CC-5B16-46CD-89CC-0BE80B426DED}"/>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7C680E32-62C2-404E-8952-8C6B966E2081}"/>
              </a:ext>
            </a:extLst>
          </p:cNvPr>
          <p:cNvSpPr>
            <a:spLocks noGrp="1"/>
          </p:cNvSpPr>
          <p:nvPr>
            <p:ph idx="1"/>
          </p:nvPr>
        </p:nvSpPr>
        <p:spPr/>
        <p:txBody>
          <a:bodyPr/>
          <a:lstStyle/>
          <a:p>
            <a:r>
              <a:rPr lang="en-US" dirty="0">
                <a:solidFill>
                  <a:schemeClr val="accent4">
                    <a:lumMod val="75000"/>
                  </a:schemeClr>
                </a:solidFill>
              </a:rPr>
              <a:t>Students register for sections and not for courses</a:t>
            </a:r>
          </a:p>
          <a:p>
            <a:endParaRPr lang="en-US" dirty="0"/>
          </a:p>
        </p:txBody>
      </p:sp>
    </p:spTree>
    <p:extLst>
      <p:ext uri="{BB962C8B-B14F-4D97-AF65-F5344CB8AC3E}">
        <p14:creationId xmlns:p14="http://schemas.microsoft.com/office/powerpoint/2010/main" val="33040724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DA910122-2516-4BC4-A55E-EB1A09F28684}"/>
              </a:ext>
            </a:extLst>
          </p:cNvPr>
          <p:cNvGraphicFramePr>
            <a:graphicFrameLocks noChangeAspect="1"/>
          </p:cNvGraphicFramePr>
          <p:nvPr/>
        </p:nvGraphicFramePr>
        <p:xfrm>
          <a:off x="452438" y="1465262"/>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DA910122-2516-4BC4-A55E-EB1A09F28684}"/>
                          </a:ext>
                        </a:extLst>
                      </p:cNvPr>
                      <p:cNvPicPr/>
                      <p:nvPr/>
                    </p:nvPicPr>
                    <p:blipFill>
                      <a:blip r:embed="rId3"/>
                      <a:stretch>
                        <a:fillRect/>
                      </a:stretch>
                    </p:blipFill>
                    <p:spPr>
                      <a:xfrm>
                        <a:off x="452438" y="14652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4375980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F3BF-DBC3-46F8-90A5-27A4632EAE54}"/>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8233C43D-438A-4A7A-A0AC-95C675B830AC}"/>
              </a:ext>
            </a:extLst>
          </p:cNvPr>
          <p:cNvSpPr>
            <a:spLocks noGrp="1"/>
          </p:cNvSpPr>
          <p:nvPr>
            <p:ph idx="1"/>
          </p:nvPr>
        </p:nvSpPr>
        <p:spPr/>
        <p:txBody>
          <a:bodyPr/>
          <a:lstStyle/>
          <a:p>
            <a:r>
              <a:rPr lang="en-US" dirty="0"/>
              <a:t>GPA: Computed Attribute for Student by adding all the known numeric Grades, dividing by the number of Sections that the Student Took and got a numeric Grade</a:t>
            </a:r>
          </a:p>
          <a:p>
            <a:endParaRPr lang="en-US" dirty="0"/>
          </a:p>
          <a:p>
            <a:pPr marL="0" indent="0">
              <a:buNone/>
            </a:pPr>
            <a:endParaRPr lang="en-US" dirty="0"/>
          </a:p>
        </p:txBody>
      </p:sp>
    </p:spTree>
    <p:extLst>
      <p:ext uri="{BB962C8B-B14F-4D97-AF65-F5344CB8AC3E}">
        <p14:creationId xmlns:p14="http://schemas.microsoft.com/office/powerpoint/2010/main" val="29314743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1D65-82CC-485D-A49B-4871B526D4D6}"/>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215B488C-D5E2-4A5C-8511-5B295C4F36A8}"/>
              </a:ext>
            </a:extLst>
          </p:cNvPr>
          <p:cNvSpPr>
            <a:spLocks noGrp="1"/>
          </p:cNvSpPr>
          <p:nvPr>
            <p:ph idx="1"/>
          </p:nvPr>
        </p:nvSpPr>
        <p:spPr/>
        <p:txBody>
          <a:bodyPr/>
          <a:lstStyle/>
          <a:p>
            <a:r>
              <a:rPr lang="en-US" dirty="0"/>
              <a:t>In our application, all the sections have the same number of points</a:t>
            </a:r>
          </a:p>
        </p:txBody>
      </p:sp>
    </p:spTree>
    <p:extLst>
      <p:ext uri="{BB962C8B-B14F-4D97-AF65-F5344CB8AC3E}">
        <p14:creationId xmlns:p14="http://schemas.microsoft.com/office/powerpoint/2010/main" val="52133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D5619879-DE0A-42A0-96B2-4B0B3EC87CBD}"/>
              </a:ext>
            </a:extLst>
          </p:cNvPr>
          <p:cNvGraphicFramePr>
            <a:graphicFrameLocks noChangeAspect="1"/>
          </p:cNvGraphicFramePr>
          <p:nvPr>
            <p:extLst>
              <p:ext uri="{D42A27DB-BD31-4B8C-83A1-F6EECF244321}">
                <p14:modId xmlns:p14="http://schemas.microsoft.com/office/powerpoint/2010/main" val="1737562691"/>
              </p:ext>
            </p:extLst>
          </p:nvPr>
        </p:nvGraphicFramePr>
        <p:xfrm>
          <a:off x="452438" y="1693862"/>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0" name=""/>
                      <p:cNvPicPr/>
                      <p:nvPr/>
                    </p:nvPicPr>
                    <p:blipFill>
                      <a:blip r:embed="rId3"/>
                      <a:stretch>
                        <a:fillRect/>
                      </a:stretch>
                    </p:blipFill>
                    <p:spPr>
                      <a:xfrm>
                        <a:off x="452438" y="16938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38990360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AA92-83B8-4E1D-A086-0851266FD0D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865C2B67-7783-47D7-B136-6E67C1499E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6253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Attribute</a:t>
            </a:r>
          </a:p>
        </p:txBody>
      </p:sp>
      <p:sp>
        <p:nvSpPr>
          <p:cNvPr id="4100" name="Rectangle 3"/>
          <p:cNvSpPr>
            <a:spLocks noGrp="1" noChangeArrowheads="1"/>
          </p:cNvSpPr>
          <p:nvPr>
            <p:ph type="body" sz="half" idx="1"/>
          </p:nvPr>
        </p:nvSpPr>
        <p:spPr>
          <a:xfrm>
            <a:off x="685800" y="1219200"/>
            <a:ext cx="8534400" cy="3429000"/>
          </a:xfrm>
        </p:spPr>
        <p:txBody>
          <a:bodyPr/>
          <a:lstStyle/>
          <a:p>
            <a:pPr>
              <a:buFont typeface="Wingdings" panose="05000000000000000000" pitchFamily="2" charset="2"/>
              <a:buChar char="§"/>
            </a:pPr>
            <a:r>
              <a:rPr lang="en-US" dirty="0"/>
              <a:t>To have a simple example of a person with attributes</a:t>
            </a:r>
          </a:p>
          <a:p>
            <a:pPr lvl="1"/>
            <a:r>
              <a:rPr lang="en-US" dirty="0"/>
              <a:t>Child: Bob</a:t>
            </a:r>
          </a:p>
          <a:p>
            <a:pPr lvl="1"/>
            <a:r>
              <a:rPr lang="en-US" dirty="0"/>
              <a:t>Child: Carol</a:t>
            </a:r>
          </a:p>
          <a:p>
            <a:pPr lvl="1"/>
            <a:r>
              <a:rPr lang="en-US" dirty="0"/>
              <a:t>FN: Alice; we use FN for first name or given name</a:t>
            </a:r>
          </a:p>
          <a:p>
            <a:pPr lvl="1"/>
            <a:r>
              <a:rPr lang="en-US" dirty="0"/>
              <a:t>LN: </a:t>
            </a:r>
            <a:r>
              <a:rPr lang="en-US" dirty="0" err="1"/>
              <a:t>Xie</a:t>
            </a:r>
            <a:r>
              <a:rPr lang="en-US" dirty="0"/>
              <a:t>; we use LN for last name or family name</a:t>
            </a:r>
          </a:p>
          <a:p>
            <a:pPr lvl="1"/>
            <a:r>
              <a:rPr lang="en-US" dirty="0"/>
              <a:t>DOB: 1980-01-01</a:t>
            </a:r>
          </a:p>
          <a:p>
            <a:pPr lvl="1"/>
            <a:r>
              <a:rPr lang="en-US" dirty="0"/>
              <a:t>Address.Number: 100</a:t>
            </a:r>
          </a:p>
          <a:p>
            <a:pPr lvl="1"/>
            <a:r>
              <a:rPr lang="en-US" dirty="0"/>
              <a:t>Address.Street: Mercer</a:t>
            </a:r>
          </a:p>
          <a:p>
            <a:pPr lvl="1"/>
            <a:r>
              <a:rPr lang="en-US" dirty="0"/>
              <a:t>Age: Current Date minus DOB specified in years (rounded down)</a:t>
            </a:r>
          </a:p>
        </p:txBody>
      </p:sp>
      <p:sp>
        <p:nvSpPr>
          <p:cNvPr id="5" name="Content Placeholder 4">
            <a:extLst>
              <a:ext uri="{FF2B5EF4-FFF2-40B4-BE49-F238E27FC236}">
                <a16:creationId xmlns:a16="http://schemas.microsoft.com/office/drawing/2014/main" id="{E29D37C0-1171-4ED3-8B2B-2967BF040422}"/>
              </a:ext>
            </a:extLst>
          </p:cNvPr>
          <p:cNvSpPr>
            <a:spLocks noGrp="1"/>
          </p:cNvSpPr>
          <p:nvPr>
            <p:ph sz="half" idx="2"/>
          </p:nvPr>
        </p:nvSpPr>
        <p:spPr/>
        <p:txBody>
          <a:bodyPr/>
          <a:lstStyle/>
          <a:p>
            <a:pPr marL="0" indent="0">
              <a:buNone/>
            </a:pPr>
            <a:endParaRPr lang="en-US" dirty="0"/>
          </a:p>
        </p:txBody>
      </p:sp>
      <p:graphicFrame>
        <p:nvGraphicFramePr>
          <p:cNvPr id="11" name="Object 10">
            <a:extLst>
              <a:ext uri="{FF2B5EF4-FFF2-40B4-BE49-F238E27FC236}">
                <a16:creationId xmlns:a16="http://schemas.microsoft.com/office/drawing/2014/main" id="{069C5DDF-892E-436F-A9D4-998A949B0EB5}"/>
              </a:ext>
            </a:extLst>
          </p:cNvPr>
          <p:cNvGraphicFramePr>
            <a:graphicFrameLocks noChangeAspect="1"/>
          </p:cNvGraphicFramePr>
          <p:nvPr>
            <p:extLst>
              <p:ext uri="{D42A27DB-BD31-4B8C-83A1-F6EECF244321}">
                <p14:modId xmlns:p14="http://schemas.microsoft.com/office/powerpoint/2010/main" val="3616483319"/>
              </p:ext>
            </p:extLst>
          </p:nvPr>
        </p:nvGraphicFramePr>
        <p:xfrm>
          <a:off x="847725" y="4846249"/>
          <a:ext cx="8372476" cy="2159004"/>
        </p:xfrm>
        <a:graphic>
          <a:graphicData uri="http://schemas.openxmlformats.org/presentationml/2006/ole">
            <mc:AlternateContent xmlns:mc="http://schemas.openxmlformats.org/markup-compatibility/2006">
              <mc:Choice xmlns:v="urn:schemas-microsoft-com:vml" Requires="v">
                <p:oleObj name="Visio" r:id="rId3" imgW="9431372" imgH="2431922" progId="Visio.Drawing.11">
                  <p:embed/>
                </p:oleObj>
              </mc:Choice>
              <mc:Fallback>
                <p:oleObj name="Visio" r:id="rId3" imgW="9431372" imgH="2431922" progId="Visio.Drawing.11">
                  <p:embed/>
                  <p:pic>
                    <p:nvPicPr>
                      <p:cNvPr id="4" name="Object 3">
                        <a:extLst>
                          <a:ext uri="{FF2B5EF4-FFF2-40B4-BE49-F238E27FC236}">
                            <a16:creationId xmlns:a16="http://schemas.microsoft.com/office/drawing/2014/main" id="{B3D30EC2-0499-4F18-B35B-FD8708F70CD3}"/>
                          </a:ext>
                        </a:extLst>
                      </p:cNvPr>
                      <p:cNvPicPr/>
                      <p:nvPr/>
                    </p:nvPicPr>
                    <p:blipFill>
                      <a:blip r:embed="rId4"/>
                      <a:stretch>
                        <a:fillRect/>
                      </a:stretch>
                    </p:blipFill>
                    <p:spPr>
                      <a:xfrm>
                        <a:off x="847725" y="4846249"/>
                        <a:ext cx="8372476" cy="2159004"/>
                      </a:xfrm>
                      <a:prstGeom prst="rect">
                        <a:avLst/>
                      </a:prstGeom>
                    </p:spPr>
                  </p:pic>
                </p:oleObj>
              </mc:Fallback>
            </mc:AlternateContent>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417C-951B-4B2B-BA5F-5C4F47DF8F54}"/>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04DC687B-DC94-4478-B5C7-8D7E22B965C0}"/>
              </a:ext>
            </a:extLst>
          </p:cNvPr>
          <p:cNvSpPr>
            <a:spLocks noGrp="1"/>
          </p:cNvSpPr>
          <p:nvPr>
            <p:ph idx="1"/>
          </p:nvPr>
        </p:nvSpPr>
        <p:spPr/>
        <p:txBody>
          <a:bodyPr/>
          <a:lstStyle/>
          <a:p>
            <a:r>
              <a:rPr lang="en-US" dirty="0"/>
              <a:t>Professor teach Sections and not Courses</a:t>
            </a:r>
          </a:p>
        </p:txBody>
      </p:sp>
    </p:spTree>
    <p:extLst>
      <p:ext uri="{BB962C8B-B14F-4D97-AF65-F5344CB8AC3E}">
        <p14:creationId xmlns:p14="http://schemas.microsoft.com/office/powerpoint/2010/main" val="11088519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140-3FBD-4ADA-8BB0-44506373FF5D}"/>
              </a:ext>
            </a:extLst>
          </p:cNvPr>
          <p:cNvSpPr>
            <a:spLocks noGrp="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DBA1D4A8-C87C-40A4-A21F-F476E62F019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4F2BEBFB-77B7-485A-AF7F-F593657413E6}"/>
              </a:ext>
            </a:extLst>
          </p:cNvPr>
          <p:cNvGraphicFramePr>
            <a:graphicFrameLocks noChangeAspect="1"/>
          </p:cNvGraphicFramePr>
          <p:nvPr/>
        </p:nvGraphicFramePr>
        <p:xfrm>
          <a:off x="452438" y="1389062"/>
          <a:ext cx="9155112" cy="5621338"/>
        </p:xfrm>
        <a:graphic>
          <a:graphicData uri="http://schemas.openxmlformats.org/presentationml/2006/ole">
            <mc:AlternateContent xmlns:mc="http://schemas.openxmlformats.org/markup-compatibility/2006">
              <mc:Choice xmlns:v="urn:schemas-microsoft-com:vml" Requires="v">
                <p:oleObj name="Visio" r:id="rId2" imgW="9155778" imgH="5621391" progId="Visio.Drawing.11">
                  <p:embed/>
                </p:oleObj>
              </mc:Choice>
              <mc:Fallback>
                <p:oleObj name="Visio" r:id="rId2" imgW="9155778" imgH="5621391" progId="Visio.Drawing.11">
                  <p:embed/>
                  <p:pic>
                    <p:nvPicPr>
                      <p:cNvPr id="4" name="Object 3">
                        <a:extLst>
                          <a:ext uri="{FF2B5EF4-FFF2-40B4-BE49-F238E27FC236}">
                            <a16:creationId xmlns:a16="http://schemas.microsoft.com/office/drawing/2014/main" id="{4F2BEBFB-77B7-485A-AF7F-F593657413E6}"/>
                          </a:ext>
                        </a:extLst>
                      </p:cNvPr>
                      <p:cNvPicPr/>
                      <p:nvPr/>
                    </p:nvPicPr>
                    <p:blipFill>
                      <a:blip r:embed="rId3"/>
                      <a:stretch>
                        <a:fillRect/>
                      </a:stretch>
                    </p:blipFill>
                    <p:spPr>
                      <a:xfrm>
                        <a:off x="452438" y="13890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30787807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AA92-83B8-4E1D-A086-0851266FD0D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865C2B67-7783-47D7-B136-6E67C1499E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71575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0BB1-518B-4523-9DD8-E8669630E618}"/>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431B6AF6-C925-4D9A-8C21-D4364E763F98}"/>
              </a:ext>
            </a:extLst>
          </p:cNvPr>
          <p:cNvSpPr>
            <a:spLocks noGrp="1"/>
          </p:cNvSpPr>
          <p:nvPr>
            <p:ph idx="1"/>
          </p:nvPr>
        </p:nvSpPr>
        <p:spPr/>
        <p:txBody>
          <a:bodyPr/>
          <a:lstStyle/>
          <a:p>
            <a:r>
              <a:rPr lang="en-US" dirty="0"/>
              <a:t>We want to think of Taught as an entity because we want it to participate in a relationship</a:t>
            </a:r>
          </a:p>
          <a:p>
            <a:endParaRPr lang="en-US" dirty="0"/>
          </a:p>
        </p:txBody>
      </p:sp>
    </p:spTree>
    <p:extLst>
      <p:ext uri="{BB962C8B-B14F-4D97-AF65-F5344CB8AC3E}">
        <p14:creationId xmlns:p14="http://schemas.microsoft.com/office/powerpoint/2010/main" val="38321508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dirty="0"/>
              <a:t>Our ER Diagram So Far</a:t>
            </a:r>
          </a:p>
        </p:txBody>
      </p:sp>
      <p:sp>
        <p:nvSpPr>
          <p:cNvPr id="3" name="Content Placeholder 2">
            <a:extLst>
              <a:ext uri="{FF2B5EF4-FFF2-40B4-BE49-F238E27FC236}">
                <a16:creationId xmlns:a16="http://schemas.microsoft.com/office/drawing/2014/main" id="{125A2295-B70F-4EBA-A3DF-5CF3DF1DB19A}"/>
              </a:ext>
            </a:extLst>
          </p:cNvPr>
          <p:cNvSpPr>
            <a:spLocks noGrp="1"/>
          </p:cNvSpPr>
          <p:nvPr>
            <p:ph idx="1"/>
          </p:nvPr>
        </p:nvSpPr>
        <p:spPr/>
        <p:txBody>
          <a:bodyPr/>
          <a:lstStyle/>
          <a:p>
            <a:endParaRPr lang="en-US"/>
          </a:p>
        </p:txBody>
      </p:sp>
      <p:graphicFrame>
        <p:nvGraphicFramePr>
          <p:cNvPr id="2" name="Object 1">
            <a:extLst>
              <a:ext uri="{FF2B5EF4-FFF2-40B4-BE49-F238E27FC236}">
                <a16:creationId xmlns:a16="http://schemas.microsoft.com/office/drawing/2014/main" id="{D62CE300-3E99-42D3-9291-EA857233F557}"/>
              </a:ext>
            </a:extLst>
          </p:cNvPr>
          <p:cNvGraphicFramePr>
            <a:graphicFrameLocks noChangeAspect="1"/>
          </p:cNvGraphicFramePr>
          <p:nvPr>
            <p:extLst>
              <p:ext uri="{D42A27DB-BD31-4B8C-83A1-F6EECF244321}">
                <p14:modId xmlns:p14="http://schemas.microsoft.com/office/powerpoint/2010/main" val="3342578307"/>
              </p:ext>
            </p:extLst>
          </p:nvPr>
        </p:nvGraphicFramePr>
        <p:xfrm>
          <a:off x="452438" y="1465262"/>
          <a:ext cx="9155112" cy="5621338"/>
        </p:xfrm>
        <a:graphic>
          <a:graphicData uri="http://schemas.openxmlformats.org/presentationml/2006/ole">
            <mc:AlternateContent xmlns:mc="http://schemas.openxmlformats.org/markup-compatibility/2006">
              <mc:Choice xmlns:v="urn:schemas-microsoft-com:vml" Requires="v">
                <p:oleObj name="Visio" r:id="rId3" imgW="9155778" imgH="5621391" progId="Visio.Drawing.11">
                  <p:embed/>
                </p:oleObj>
              </mc:Choice>
              <mc:Fallback>
                <p:oleObj name="Visio" r:id="rId3" imgW="9155778" imgH="5621391" progId="Visio.Drawing.11">
                  <p:embed/>
                  <p:pic>
                    <p:nvPicPr>
                      <p:cNvPr id="0" name=""/>
                      <p:cNvPicPr/>
                      <p:nvPr/>
                    </p:nvPicPr>
                    <p:blipFill>
                      <a:blip r:embed="rId4"/>
                      <a:stretch>
                        <a:fillRect/>
                      </a:stretch>
                    </p:blipFill>
                    <p:spPr>
                      <a:xfrm>
                        <a:off x="452438" y="1465262"/>
                        <a:ext cx="9155112" cy="5621338"/>
                      </a:xfrm>
                      <a:prstGeom prst="rect">
                        <a:avLst/>
                      </a:prstGeom>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6EE3-CC3A-48AB-8261-9F307938B6E2}"/>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6E9D226E-A3B3-429A-AC55-9DE0BBADBD1D}"/>
              </a:ext>
            </a:extLst>
          </p:cNvPr>
          <p:cNvSpPr>
            <a:spLocks noGrp="1"/>
          </p:cNvSpPr>
          <p:nvPr>
            <p:ph idx="1"/>
          </p:nvPr>
        </p:nvSpPr>
        <p:spPr/>
        <p:txBody>
          <a:bodyPr/>
          <a:lstStyle/>
          <a:p>
            <a:r>
              <a:rPr lang="en-US" dirty="0"/>
              <a:t>Supervisor and Supervised cannot be the same Professor</a:t>
            </a:r>
          </a:p>
          <a:p>
            <a:endParaRPr lang="en-US" dirty="0"/>
          </a:p>
        </p:txBody>
      </p:sp>
    </p:spTree>
    <p:extLst>
      <p:ext uri="{BB962C8B-B14F-4D97-AF65-F5344CB8AC3E}">
        <p14:creationId xmlns:p14="http://schemas.microsoft.com/office/powerpoint/2010/main" val="3481406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dirty="0"/>
              <a:t>Our Final ER Diagram</a:t>
            </a:r>
          </a:p>
        </p:txBody>
      </p:sp>
      <p:sp>
        <p:nvSpPr>
          <p:cNvPr id="3" name="Content Placeholder 2">
            <a:extLst>
              <a:ext uri="{FF2B5EF4-FFF2-40B4-BE49-F238E27FC236}">
                <a16:creationId xmlns:a16="http://schemas.microsoft.com/office/drawing/2014/main" id="{125A2295-B70F-4EBA-A3DF-5CF3DF1DB19A}"/>
              </a:ext>
            </a:extLst>
          </p:cNvPr>
          <p:cNvSpPr>
            <a:spLocks noGrp="1"/>
          </p:cNvSpPr>
          <p:nvPr>
            <p:ph idx="1"/>
          </p:nvPr>
        </p:nvSpPr>
        <p:spPr/>
        <p:txBody>
          <a:bodyPr/>
          <a:lstStyle/>
          <a:p>
            <a:endParaRPr lang="en-US"/>
          </a:p>
        </p:txBody>
      </p:sp>
      <p:graphicFrame>
        <p:nvGraphicFramePr>
          <p:cNvPr id="2" name="Object 1">
            <a:extLst>
              <a:ext uri="{FF2B5EF4-FFF2-40B4-BE49-F238E27FC236}">
                <a16:creationId xmlns:a16="http://schemas.microsoft.com/office/drawing/2014/main" id="{D62CE300-3E99-42D3-9291-EA857233F557}"/>
              </a:ext>
            </a:extLst>
          </p:cNvPr>
          <p:cNvGraphicFramePr>
            <a:graphicFrameLocks noChangeAspect="1"/>
          </p:cNvGraphicFramePr>
          <p:nvPr/>
        </p:nvGraphicFramePr>
        <p:xfrm>
          <a:off x="452438" y="1465262"/>
          <a:ext cx="9155112" cy="5621338"/>
        </p:xfrm>
        <a:graphic>
          <a:graphicData uri="http://schemas.openxmlformats.org/presentationml/2006/ole">
            <mc:AlternateContent xmlns:mc="http://schemas.openxmlformats.org/markup-compatibility/2006">
              <mc:Choice xmlns:v="urn:schemas-microsoft-com:vml" Requires="v">
                <p:oleObj name="Visio" r:id="rId3" imgW="9155778" imgH="5621391" progId="Visio.Drawing.11">
                  <p:embed/>
                </p:oleObj>
              </mc:Choice>
              <mc:Fallback>
                <p:oleObj name="Visio" r:id="rId3" imgW="9155778" imgH="5621391" progId="Visio.Drawing.11">
                  <p:embed/>
                  <p:pic>
                    <p:nvPicPr>
                      <p:cNvPr id="2" name="Object 1">
                        <a:extLst>
                          <a:ext uri="{FF2B5EF4-FFF2-40B4-BE49-F238E27FC236}">
                            <a16:creationId xmlns:a16="http://schemas.microsoft.com/office/drawing/2014/main" id="{D62CE300-3E99-42D3-9291-EA857233F557}"/>
                          </a:ext>
                        </a:extLst>
                      </p:cNvPr>
                      <p:cNvPicPr/>
                      <p:nvPr/>
                    </p:nvPicPr>
                    <p:blipFill>
                      <a:blip r:embed="rId4"/>
                      <a:stretch>
                        <a:fillRect/>
                      </a:stretch>
                    </p:blipFill>
                    <p:spPr>
                      <a:xfrm>
                        <a:off x="452438" y="1465262"/>
                        <a:ext cx="9155112" cy="5621338"/>
                      </a:xfrm>
                      <a:prstGeom prst="rect">
                        <a:avLst/>
                      </a:prstGeom>
                    </p:spPr>
                  </p:pic>
                </p:oleObj>
              </mc:Fallback>
            </mc:AlternateContent>
          </a:graphicData>
        </a:graphic>
      </p:graphicFrame>
    </p:spTree>
    <p:extLst>
      <p:ext uri="{BB962C8B-B14F-4D97-AF65-F5344CB8AC3E}">
        <p14:creationId xmlns:p14="http://schemas.microsoft.com/office/powerpoint/2010/main" val="4113612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8157-5738-402C-BB66-0B47768D3BDD}"/>
              </a:ext>
            </a:extLst>
          </p:cNvPr>
          <p:cNvSpPr>
            <a:spLocks noGrp="1"/>
          </p:cNvSpPr>
          <p:nvPr>
            <p:ph type="title"/>
          </p:nvPr>
        </p:nvSpPr>
        <p:spPr/>
        <p:txBody>
          <a:bodyPr/>
          <a:lstStyle/>
          <a:p>
            <a:r>
              <a:rPr lang="en-US" dirty="0"/>
              <a:t>ER Diagram: Annotations</a:t>
            </a:r>
          </a:p>
        </p:txBody>
      </p:sp>
      <p:sp>
        <p:nvSpPr>
          <p:cNvPr id="3" name="Content Placeholder 2">
            <a:extLst>
              <a:ext uri="{FF2B5EF4-FFF2-40B4-BE49-F238E27FC236}">
                <a16:creationId xmlns:a16="http://schemas.microsoft.com/office/drawing/2014/main" id="{A150930B-B034-47D7-8DEF-E8079260A914}"/>
              </a:ext>
            </a:extLst>
          </p:cNvPr>
          <p:cNvSpPr>
            <a:spLocks noGrp="1"/>
          </p:cNvSpPr>
          <p:nvPr>
            <p:ph idx="1"/>
          </p:nvPr>
        </p:nvSpPr>
        <p:spPr/>
        <p:txBody>
          <a:bodyPr/>
          <a:lstStyle/>
          <a:p>
            <a:r>
              <a:rPr lang="en-US" dirty="0"/>
              <a:t>Collect all the annotations we have produced so far</a:t>
            </a:r>
          </a:p>
          <a:p>
            <a:endParaRPr lang="en-US" dirty="0"/>
          </a:p>
          <a:p>
            <a:r>
              <a:rPr lang="en-US" dirty="0"/>
              <a:t>Annotations are needed so that whoever converts an ER diagram + annotations into a relational schema + annotations  can account for all the relevant constraints imposed on the application</a:t>
            </a:r>
          </a:p>
          <a:p>
            <a:endParaRPr lang="en-US" dirty="0"/>
          </a:p>
        </p:txBody>
      </p:sp>
    </p:spTree>
    <p:extLst>
      <p:ext uri="{BB962C8B-B14F-4D97-AF65-F5344CB8AC3E}">
        <p14:creationId xmlns:p14="http://schemas.microsoft.com/office/powerpoint/2010/main" val="31226878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F27F-C7CA-4FE3-979C-996574400352}"/>
              </a:ext>
            </a:extLst>
          </p:cNvPr>
          <p:cNvSpPr>
            <a:spLocks noGrp="1"/>
          </p:cNvSpPr>
          <p:nvPr>
            <p:ph type="title"/>
          </p:nvPr>
        </p:nvSpPr>
        <p:spPr/>
        <p:txBody>
          <a:bodyPr/>
          <a:lstStyle/>
          <a:p>
            <a:r>
              <a:rPr lang="en-US" dirty="0"/>
              <a:t>Annotations For The ER Diagram</a:t>
            </a:r>
          </a:p>
        </p:txBody>
      </p:sp>
      <p:sp>
        <p:nvSpPr>
          <p:cNvPr id="3" name="Content Placeholder 2">
            <a:extLst>
              <a:ext uri="{FF2B5EF4-FFF2-40B4-BE49-F238E27FC236}">
                <a16:creationId xmlns:a16="http://schemas.microsoft.com/office/drawing/2014/main" id="{6705E541-C514-44BE-AEC4-3073B9AFED02}"/>
              </a:ext>
            </a:extLst>
          </p:cNvPr>
          <p:cNvSpPr>
            <a:spLocks noGrp="1"/>
          </p:cNvSpPr>
          <p:nvPr>
            <p:ph idx="1"/>
          </p:nvPr>
        </p:nvSpPr>
        <p:spPr/>
        <p:txBody>
          <a:bodyPr/>
          <a:lstStyle/>
          <a:p>
            <a:r>
              <a:rPr lang="en-US" dirty="0"/>
              <a:t>The graph describing the Dam relationship is a forest of rooted trees</a:t>
            </a:r>
          </a:p>
          <a:p>
            <a:r>
              <a:rPr lang="en-US" dirty="0"/>
              <a:t>LN, SS#, DOB in Person are always known</a:t>
            </a:r>
          </a:p>
          <a:p>
            <a:r>
              <a:rPr lang="en-US" dirty="0"/>
              <a:t>No two Persons can have the same SS#</a:t>
            </a:r>
          </a:p>
          <a:p>
            <a:r>
              <a:rPr lang="en-US" dirty="0"/>
              <a:t>Color in Car is always known</a:t>
            </a:r>
            <a:endParaRPr lang="en-US" dirty="0">
              <a:solidFill>
                <a:schemeClr val="folHlink"/>
              </a:solidFill>
            </a:endParaRPr>
          </a:p>
          <a:p>
            <a:r>
              <a:rPr lang="en-US" dirty="0"/>
              <a:t>Weight in Automobile is always known</a:t>
            </a:r>
          </a:p>
          <a:p>
            <a:r>
              <a:rPr lang="en-US" dirty="0"/>
              <a:t>Type is total</a:t>
            </a:r>
          </a:p>
          <a:p>
            <a:r>
              <a:rPr lang="en-US" dirty="0">
                <a:solidFill>
                  <a:schemeClr val="accent4">
                    <a:lumMod val="75000"/>
                  </a:schemeClr>
                </a:solidFill>
              </a:rPr>
              <a:t>Every Person Has at least 2 Cars</a:t>
            </a:r>
          </a:p>
          <a:p>
            <a:r>
              <a:rPr lang="en-US" dirty="0"/>
              <a:t>Salary is always known</a:t>
            </a:r>
          </a:p>
          <a:p>
            <a:r>
              <a:rPr lang="en-US" dirty="0"/>
              <a:t>Title in Course is always known</a:t>
            </a:r>
          </a:p>
          <a:p>
            <a:r>
              <a:rPr lang="en-US" dirty="0" err="1"/>
              <a:t>Prereq</a:t>
            </a:r>
            <a:r>
              <a:rPr lang="en-US" dirty="0"/>
              <a:t> is a DAG (Directed Acyclic Graph)</a:t>
            </a:r>
          </a:p>
          <a:p>
            <a:r>
              <a:rPr lang="en-US" dirty="0"/>
              <a:t>Each Course has at least 1 Section related to it through Offered</a:t>
            </a:r>
          </a:p>
          <a:p>
            <a:r>
              <a:rPr lang="en-US" dirty="0">
                <a:solidFill>
                  <a:schemeClr val="accent4">
                    <a:lumMod val="75000"/>
                  </a:schemeClr>
                </a:solidFill>
              </a:rPr>
              <a:t>Grade is a number between 0.0  and 4.0</a:t>
            </a:r>
          </a:p>
          <a:p>
            <a:endParaRPr lang="en-US" dirty="0"/>
          </a:p>
        </p:txBody>
      </p:sp>
    </p:spTree>
    <p:extLst>
      <p:ext uri="{BB962C8B-B14F-4D97-AF65-F5344CB8AC3E}">
        <p14:creationId xmlns:p14="http://schemas.microsoft.com/office/powerpoint/2010/main" val="4983818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15932-081A-4DBE-9E51-3CE352774AEC}"/>
              </a:ext>
            </a:extLst>
          </p:cNvPr>
          <p:cNvSpPr>
            <a:spLocks noGrp="1"/>
          </p:cNvSpPr>
          <p:nvPr>
            <p:ph type="title"/>
          </p:nvPr>
        </p:nvSpPr>
        <p:spPr/>
        <p:txBody>
          <a:bodyPr/>
          <a:lstStyle/>
          <a:p>
            <a:r>
              <a:rPr lang="en-US" dirty="0"/>
              <a:t>Annotations For The ER Diagram</a:t>
            </a:r>
          </a:p>
        </p:txBody>
      </p:sp>
      <p:sp>
        <p:nvSpPr>
          <p:cNvPr id="3" name="Content Placeholder 2">
            <a:extLst>
              <a:ext uri="{FF2B5EF4-FFF2-40B4-BE49-F238E27FC236}">
                <a16:creationId xmlns:a16="http://schemas.microsoft.com/office/drawing/2014/main" id="{9D1F9048-F134-4D5D-A94A-7A027F667B7B}"/>
              </a:ext>
            </a:extLst>
          </p:cNvPr>
          <p:cNvSpPr>
            <a:spLocks noGrp="1"/>
          </p:cNvSpPr>
          <p:nvPr>
            <p:ph idx="1"/>
          </p:nvPr>
        </p:nvSpPr>
        <p:spPr/>
        <p:txBody>
          <a:bodyPr/>
          <a:lstStyle/>
          <a:p>
            <a:r>
              <a:rPr lang="en-US" dirty="0">
                <a:solidFill>
                  <a:schemeClr val="accent4">
                    <a:lumMod val="75000"/>
                  </a:schemeClr>
                </a:solidFill>
              </a:rPr>
              <a:t>A Section has between 3 and 50 Students</a:t>
            </a:r>
          </a:p>
          <a:p>
            <a:r>
              <a:rPr lang="en-US" dirty="0"/>
              <a:t>GPA: Computed Attribute for Student by adding all the known numeric Grades, dividing by the number of Sections that the Student Took in which the Grades are known</a:t>
            </a:r>
          </a:p>
          <a:p>
            <a:r>
              <a:rPr lang="en-US" dirty="0"/>
              <a:t>Supervisor and Supervised cannot be the same Professor</a:t>
            </a:r>
          </a:p>
          <a:p>
            <a:endParaRPr lang="en-US" dirty="0"/>
          </a:p>
        </p:txBody>
      </p:sp>
    </p:spTree>
    <p:extLst>
      <p:ext uri="{BB962C8B-B14F-4D97-AF65-F5344CB8AC3E}">
        <p14:creationId xmlns:p14="http://schemas.microsoft.com/office/powerpoint/2010/main" val="60018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a:t>
            </a:r>
          </a:p>
        </p:txBody>
      </p:sp>
      <p:sp>
        <p:nvSpPr>
          <p:cNvPr id="3" name="Content Placeholder 2"/>
          <p:cNvSpPr>
            <a:spLocks noGrp="1"/>
          </p:cNvSpPr>
          <p:nvPr>
            <p:ph idx="1"/>
          </p:nvPr>
        </p:nvSpPr>
        <p:spPr/>
        <p:txBody>
          <a:bodyPr/>
          <a:lstStyle/>
          <a:p>
            <a:r>
              <a:rPr lang="en-US" dirty="0"/>
              <a:t>By obvious extensions, we can have more complex structures, such as in the example below</a:t>
            </a:r>
            <a:br>
              <a:rPr lang="en-US" dirty="0"/>
            </a:br>
            <a:br>
              <a:rPr lang="en-US" dirty="0"/>
            </a:br>
            <a:r>
              <a:rPr lang="en-US" dirty="0"/>
              <a:t>We will discuss the meaning of underlines next</a:t>
            </a:r>
          </a:p>
        </p:txBody>
      </p:sp>
      <p:graphicFrame>
        <p:nvGraphicFramePr>
          <p:cNvPr id="4" name="Object 3">
            <a:extLst>
              <a:ext uri="{FF2B5EF4-FFF2-40B4-BE49-F238E27FC236}">
                <a16:creationId xmlns:a16="http://schemas.microsoft.com/office/drawing/2014/main" id="{CC05077D-7F9E-4B26-9630-F23AE62823B9}"/>
              </a:ext>
            </a:extLst>
          </p:cNvPr>
          <p:cNvGraphicFramePr>
            <a:graphicFrameLocks noChangeAspect="1"/>
          </p:cNvGraphicFramePr>
          <p:nvPr>
            <p:extLst>
              <p:ext uri="{D42A27DB-BD31-4B8C-83A1-F6EECF244321}">
                <p14:modId xmlns:p14="http://schemas.microsoft.com/office/powerpoint/2010/main" val="187992186"/>
              </p:ext>
            </p:extLst>
          </p:nvPr>
        </p:nvGraphicFramePr>
        <p:xfrm>
          <a:off x="1141413" y="2995613"/>
          <a:ext cx="7407275" cy="4092575"/>
        </p:xfrm>
        <a:graphic>
          <a:graphicData uri="http://schemas.openxmlformats.org/presentationml/2006/ole">
            <mc:AlternateContent xmlns:mc="http://schemas.openxmlformats.org/markup-compatibility/2006">
              <mc:Choice xmlns:v="urn:schemas-microsoft-com:vml" Requires="v">
                <p:oleObj name="Visio" r:id="rId3" imgW="7406988" imgH="4092417" progId="Visio.Drawing.11">
                  <p:embed/>
                </p:oleObj>
              </mc:Choice>
              <mc:Fallback>
                <p:oleObj name="Visio" r:id="rId3" imgW="7406988" imgH="4092417" progId="Visio.Drawing.11">
                  <p:embed/>
                  <p:pic>
                    <p:nvPicPr>
                      <p:cNvPr id="0" name=""/>
                      <p:cNvPicPr/>
                      <p:nvPr/>
                    </p:nvPicPr>
                    <p:blipFill>
                      <a:blip r:embed="rId4"/>
                      <a:stretch>
                        <a:fillRect/>
                      </a:stretch>
                    </p:blipFill>
                    <p:spPr>
                      <a:xfrm>
                        <a:off x="1141413" y="2995613"/>
                        <a:ext cx="7407275" cy="4092575"/>
                      </a:xfrm>
                      <a:prstGeom prst="rect">
                        <a:avLst/>
                      </a:prstGeom>
                    </p:spPr>
                  </p:pic>
                </p:oleObj>
              </mc:Fallback>
            </mc:AlternateContent>
          </a:graphicData>
        </a:graphic>
      </p:graphicFrame>
    </p:spTree>
    <p:extLst>
      <p:ext uri="{BB962C8B-B14F-4D97-AF65-F5344CB8AC3E}">
        <p14:creationId xmlns:p14="http://schemas.microsoft.com/office/powerpoint/2010/main" val="15322788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8093-AB9E-4D72-8B72-F8050AB1AAA3}"/>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BD081A45-60C4-464A-A32A-0AD55EF67AD6}"/>
              </a:ext>
            </a:extLst>
          </p:cNvPr>
          <p:cNvSpPr>
            <a:spLocks noGrp="1"/>
          </p:cNvSpPr>
          <p:nvPr>
            <p:ph idx="1"/>
          </p:nvPr>
        </p:nvSpPr>
        <p:spPr/>
        <p:txBody>
          <a:bodyPr/>
          <a:lstStyle/>
          <a:p>
            <a:r>
              <a:rPr lang="en-US" dirty="0"/>
              <a:t>Good design: few annotations</a:t>
            </a:r>
          </a:p>
        </p:txBody>
      </p:sp>
    </p:spTree>
    <p:extLst>
      <p:ext uri="{BB962C8B-B14F-4D97-AF65-F5344CB8AC3E}">
        <p14:creationId xmlns:p14="http://schemas.microsoft.com/office/powerpoint/2010/main" val="39021779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Hierarchy for Our ER Diagram</a:t>
            </a:r>
          </a:p>
        </p:txBody>
      </p:sp>
      <p:sp>
        <p:nvSpPr>
          <p:cNvPr id="123907" name="Rectangle 3"/>
          <p:cNvSpPr>
            <a:spLocks noGrp="1" noChangeArrowheads="1"/>
          </p:cNvSpPr>
          <p:nvPr>
            <p:ph type="body" idx="1"/>
          </p:nvPr>
        </p:nvSpPr>
        <p:spPr/>
        <p:txBody>
          <a:bodyPr/>
          <a:lstStyle/>
          <a:p>
            <a:r>
              <a:rPr lang="en-US" dirty="0"/>
              <a:t>There is a natural hierarchy for our ER diagram</a:t>
            </a:r>
          </a:p>
          <a:p>
            <a:r>
              <a:rPr lang="en-US" dirty="0"/>
              <a:t>It shows us going from bottom to top how the ER diagram was constructed</a:t>
            </a:r>
          </a:p>
          <a:p>
            <a:r>
              <a:rPr lang="en-US" dirty="0"/>
              <a:t>Section and Offered have to constructed together as there is a circular dependency between them</a:t>
            </a:r>
          </a:p>
          <a:p>
            <a:r>
              <a:rPr lang="en-US" dirty="0"/>
              <a:t>Similar issue comes up when dealing with ISA</a:t>
            </a:r>
          </a:p>
          <a:p>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dirty="0"/>
              <a:t>Hierarchy for Our ER Diagram</a:t>
            </a:r>
          </a:p>
        </p:txBody>
      </p:sp>
      <p:sp>
        <p:nvSpPr>
          <p:cNvPr id="3" name="Content Placeholder 2">
            <a:extLst>
              <a:ext uri="{FF2B5EF4-FFF2-40B4-BE49-F238E27FC236}">
                <a16:creationId xmlns:a16="http://schemas.microsoft.com/office/drawing/2014/main" id="{3BD46754-CD60-4B73-8CCA-676636DFA2F7}"/>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CEEA25C9-AD43-4711-9DDC-A50FBEEDD882}"/>
              </a:ext>
            </a:extLst>
          </p:cNvPr>
          <p:cNvGraphicFramePr>
            <a:graphicFrameLocks noChangeAspect="1"/>
          </p:cNvGraphicFramePr>
          <p:nvPr>
            <p:extLst>
              <p:ext uri="{D42A27DB-BD31-4B8C-83A1-F6EECF244321}">
                <p14:modId xmlns:p14="http://schemas.microsoft.com/office/powerpoint/2010/main" val="1849236049"/>
              </p:ext>
            </p:extLst>
          </p:nvPr>
        </p:nvGraphicFramePr>
        <p:xfrm>
          <a:off x="642668" y="1981200"/>
          <a:ext cx="8729932" cy="3505200"/>
        </p:xfrm>
        <a:graphic>
          <a:graphicData uri="http://schemas.openxmlformats.org/presentationml/2006/ole">
            <mc:AlternateContent xmlns:mc="http://schemas.openxmlformats.org/markup-compatibility/2006">
              <mc:Choice xmlns:v="urn:schemas-microsoft-com:vml" Requires="v">
                <p:oleObj name="Visio" r:id="rId3" imgW="27406514" imgH="11004379" progId="Visio.Drawing.11">
                  <p:embed/>
                </p:oleObj>
              </mc:Choice>
              <mc:Fallback>
                <p:oleObj name="Visio" r:id="rId3" imgW="27406514" imgH="11004379" progId="Visio.Drawing.11">
                  <p:embed/>
                  <p:pic>
                    <p:nvPicPr>
                      <p:cNvPr id="0" name=""/>
                      <p:cNvPicPr/>
                      <p:nvPr/>
                    </p:nvPicPr>
                    <p:blipFill>
                      <a:blip r:embed="rId4"/>
                      <a:stretch>
                        <a:fillRect/>
                      </a:stretch>
                    </p:blipFill>
                    <p:spPr>
                      <a:xfrm>
                        <a:off x="642668" y="1981200"/>
                        <a:ext cx="8729932" cy="3505200"/>
                      </a:xfrm>
                      <a:prstGeom prst="rect">
                        <a:avLst/>
                      </a:prstGeom>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2436-BFF1-4637-B337-AEFCB0DBC8D3}"/>
              </a:ext>
            </a:extLst>
          </p:cNvPr>
          <p:cNvSpPr>
            <a:spLocks noGrp="1"/>
          </p:cNvSpPr>
          <p:nvPr>
            <p:ph type="ctrTitle"/>
          </p:nvPr>
        </p:nvSpPr>
        <p:spPr/>
        <p:txBody>
          <a:bodyPr/>
          <a:lstStyle/>
          <a:p>
            <a:r>
              <a:rPr lang="en-US" dirty="0"/>
              <a:t>A Few Issues Of Importance</a:t>
            </a:r>
          </a:p>
        </p:txBody>
      </p:sp>
      <p:sp>
        <p:nvSpPr>
          <p:cNvPr id="3" name="Subtitle 2">
            <a:extLst>
              <a:ext uri="{FF2B5EF4-FFF2-40B4-BE49-F238E27FC236}">
                <a16:creationId xmlns:a16="http://schemas.microsoft.com/office/drawing/2014/main" id="{DB1965F9-48EC-4A62-8ECF-45B8ED071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71037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B61C-F695-4D31-BB33-3FF0D771C43F}"/>
              </a:ext>
            </a:extLst>
          </p:cNvPr>
          <p:cNvSpPr>
            <a:spLocks noGrp="1"/>
          </p:cNvSpPr>
          <p:nvPr>
            <p:ph type="title"/>
          </p:nvPr>
        </p:nvSpPr>
        <p:spPr/>
        <p:txBody>
          <a:bodyPr/>
          <a:lstStyle/>
          <a:p>
            <a:r>
              <a:rPr lang="en-US" dirty="0"/>
              <a:t>Some Additional Issues</a:t>
            </a:r>
          </a:p>
        </p:txBody>
      </p:sp>
      <p:sp>
        <p:nvSpPr>
          <p:cNvPr id="3" name="Content Placeholder 2">
            <a:extLst>
              <a:ext uri="{FF2B5EF4-FFF2-40B4-BE49-F238E27FC236}">
                <a16:creationId xmlns:a16="http://schemas.microsoft.com/office/drawing/2014/main" id="{4040BB91-D789-4D8C-8454-30F1B1B17740}"/>
              </a:ext>
            </a:extLst>
          </p:cNvPr>
          <p:cNvSpPr>
            <a:spLocks noGrp="1"/>
          </p:cNvSpPr>
          <p:nvPr>
            <p:ph idx="1"/>
          </p:nvPr>
        </p:nvSpPr>
        <p:spPr/>
        <p:txBody>
          <a:bodyPr/>
          <a:lstStyle/>
          <a:p>
            <a:r>
              <a:rPr lang="en-US" dirty="0"/>
              <a:t>We will go over a few issues that could not be conveniently covered previously without distracting from an orderly development</a:t>
            </a:r>
          </a:p>
        </p:txBody>
      </p:sp>
    </p:spTree>
    <p:extLst>
      <p:ext uri="{BB962C8B-B14F-4D97-AF65-F5344CB8AC3E}">
        <p14:creationId xmlns:p14="http://schemas.microsoft.com/office/powerpoint/2010/main" val="5282791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p:cNvSpPr>
          <p:nvPr>
            <p:ph type="title"/>
          </p:nvPr>
        </p:nvSpPr>
        <p:spPr/>
        <p:txBody>
          <a:bodyPr/>
          <a:lstStyle/>
          <a:p>
            <a:r>
              <a:rPr lang="en-US" dirty="0"/>
              <a:t>Some Constraints Are Difficult to Specify </a:t>
            </a:r>
          </a:p>
        </p:txBody>
      </p:sp>
      <p:sp>
        <p:nvSpPr>
          <p:cNvPr id="62468" name="Content Placeholder 2"/>
          <p:cNvSpPr>
            <a:spLocks noGrp="1"/>
          </p:cNvSpPr>
          <p:nvPr>
            <p:ph idx="1"/>
          </p:nvPr>
        </p:nvSpPr>
        <p:spPr>
          <a:xfrm>
            <a:off x="685800" y="1219200"/>
            <a:ext cx="8534400" cy="2133600"/>
          </a:xfrm>
        </p:spPr>
        <p:txBody>
          <a:bodyPr/>
          <a:lstStyle/>
          <a:p>
            <a:r>
              <a:rPr lang="en-US" dirty="0"/>
              <a:t>Imagine that we also have relationship Qualified between Professor and Course specifying which professors are qualified to teach which courses</a:t>
            </a:r>
          </a:p>
          <a:p>
            <a:r>
              <a:rPr lang="en-US" dirty="0"/>
              <a:t>We probably use words and not diagrams to say that only a qualified professor can teach a course</a:t>
            </a:r>
          </a:p>
        </p:txBody>
      </p:sp>
      <p:graphicFrame>
        <p:nvGraphicFramePr>
          <p:cNvPr id="2" name="Object 1">
            <a:extLst>
              <a:ext uri="{FF2B5EF4-FFF2-40B4-BE49-F238E27FC236}">
                <a16:creationId xmlns:a16="http://schemas.microsoft.com/office/drawing/2014/main" id="{A003BBE0-E62E-458E-ABE8-5113323A097F}"/>
              </a:ext>
            </a:extLst>
          </p:cNvPr>
          <p:cNvGraphicFramePr>
            <a:graphicFrameLocks noChangeAspect="1"/>
          </p:cNvGraphicFramePr>
          <p:nvPr>
            <p:extLst>
              <p:ext uri="{D42A27DB-BD31-4B8C-83A1-F6EECF244321}">
                <p14:modId xmlns:p14="http://schemas.microsoft.com/office/powerpoint/2010/main" val="690551871"/>
              </p:ext>
            </p:extLst>
          </p:nvPr>
        </p:nvGraphicFramePr>
        <p:xfrm>
          <a:off x="1534339" y="3622674"/>
          <a:ext cx="6989724" cy="3006726"/>
        </p:xfrm>
        <a:graphic>
          <a:graphicData uri="http://schemas.openxmlformats.org/presentationml/2006/ole">
            <mc:AlternateContent xmlns:mc="http://schemas.openxmlformats.org/markup-compatibility/2006">
              <mc:Choice xmlns:v="urn:schemas-microsoft-com:vml" Requires="v">
                <p:oleObj name="Visio" r:id="rId3" imgW="9114769" imgH="3921683" progId="Visio.Drawing.11">
                  <p:embed/>
                </p:oleObj>
              </mc:Choice>
              <mc:Fallback>
                <p:oleObj name="Visio" r:id="rId3" imgW="9114769" imgH="3921683" progId="Visio.Drawing.11">
                  <p:embed/>
                  <p:pic>
                    <p:nvPicPr>
                      <p:cNvPr id="0" name=""/>
                      <p:cNvPicPr/>
                      <p:nvPr/>
                    </p:nvPicPr>
                    <p:blipFill>
                      <a:blip r:embed="rId4"/>
                      <a:stretch>
                        <a:fillRect/>
                      </a:stretch>
                    </p:blipFill>
                    <p:spPr>
                      <a:xfrm>
                        <a:off x="1534339" y="3622674"/>
                        <a:ext cx="6989724" cy="3006726"/>
                      </a:xfrm>
                      <a:prstGeom prst="rect">
                        <a:avLst/>
                      </a:prstGeom>
                    </p:spPr>
                  </p:pic>
                </p:oleObj>
              </mc:Fallback>
            </mc:AlternateContent>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Many-To-One Non-Binary Relationships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483313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 on Many-To-One Relationships</a:t>
            </a:r>
          </a:p>
        </p:txBody>
      </p:sp>
      <p:sp>
        <p:nvSpPr>
          <p:cNvPr id="3" name="Content Placeholder 2"/>
          <p:cNvSpPr>
            <a:spLocks noGrp="1"/>
          </p:cNvSpPr>
          <p:nvPr>
            <p:ph idx="1"/>
          </p:nvPr>
        </p:nvSpPr>
        <p:spPr/>
        <p:txBody>
          <a:bodyPr/>
          <a:lstStyle/>
          <a:p>
            <a:r>
              <a:rPr lang="en-US" dirty="0"/>
              <a:t>We will look at an example like a small part of our large ER diagram</a:t>
            </a:r>
          </a:p>
          <a:p>
            <a:r>
              <a:rPr lang="en-US" dirty="0"/>
              <a:t>We want to specify that professors use books in courses</a:t>
            </a:r>
          </a:p>
          <a:p>
            <a:r>
              <a:rPr lang="en-US" dirty="0"/>
              <a:t>Generally, there are no constraints and</a:t>
            </a:r>
          </a:p>
          <a:p>
            <a:pPr lvl="1"/>
            <a:r>
              <a:rPr lang="en-US" dirty="0"/>
              <a:t>A book can be used by any professor in any course as specified in an instance of the database</a:t>
            </a:r>
          </a:p>
          <a:p>
            <a:endParaRPr lang="en-US" dirty="0"/>
          </a:p>
          <a:p>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12712395"/>
              </p:ext>
            </p:extLst>
          </p:nvPr>
        </p:nvGraphicFramePr>
        <p:xfrm>
          <a:off x="2203450" y="4448175"/>
          <a:ext cx="5649913" cy="1876425"/>
        </p:xfrm>
        <a:graphic>
          <a:graphicData uri="http://schemas.openxmlformats.org/presentationml/2006/ole">
            <mc:AlternateContent xmlns:mc="http://schemas.openxmlformats.org/markup-compatibility/2006">
              <mc:Choice xmlns:v="urn:schemas-microsoft-com:vml" Requires="v">
                <p:oleObj name="Visio" r:id="rId2" imgW="5648119" imgH="1876342" progId="Visio.Drawing.11">
                  <p:embed/>
                </p:oleObj>
              </mc:Choice>
              <mc:Fallback>
                <p:oleObj name="Visio" r:id="rId2" imgW="5648119" imgH="1876342" progId="Visio.Drawing.11">
                  <p:embed/>
                  <p:pic>
                    <p:nvPicPr>
                      <p:cNvPr id="5" name="Object 4"/>
                      <p:cNvPicPr/>
                      <p:nvPr/>
                    </p:nvPicPr>
                    <p:blipFill>
                      <a:blip r:embed="rId3"/>
                      <a:stretch>
                        <a:fillRect/>
                      </a:stretch>
                    </p:blipFill>
                    <p:spPr>
                      <a:xfrm>
                        <a:off x="2203450" y="4448175"/>
                        <a:ext cx="5649913" cy="1876425"/>
                      </a:xfrm>
                      <a:prstGeom prst="rect">
                        <a:avLst/>
                      </a:prstGeom>
                    </p:spPr>
                  </p:pic>
                </p:oleObj>
              </mc:Fallback>
            </mc:AlternateContent>
          </a:graphicData>
        </a:graphic>
      </p:graphicFrame>
    </p:spTree>
    <p:extLst>
      <p:ext uri="{BB962C8B-B14F-4D97-AF65-F5344CB8AC3E}">
        <p14:creationId xmlns:p14="http://schemas.microsoft.com/office/powerpoint/2010/main" val="39113280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 on Many-To-One Relationships</a:t>
            </a:r>
          </a:p>
        </p:txBody>
      </p:sp>
      <p:sp>
        <p:nvSpPr>
          <p:cNvPr id="3" name="Content Placeholder 2"/>
          <p:cNvSpPr>
            <a:spLocks noGrp="1"/>
          </p:cNvSpPr>
          <p:nvPr>
            <p:ph idx="1"/>
          </p:nvPr>
        </p:nvSpPr>
        <p:spPr/>
        <p:txBody>
          <a:bodyPr/>
          <a:lstStyle/>
          <a:p>
            <a:r>
              <a:rPr lang="en-US" dirty="0"/>
              <a:t>We want to specify that professors use books in courses</a:t>
            </a:r>
          </a:p>
          <a:p>
            <a:r>
              <a:rPr lang="en-US" dirty="0"/>
              <a:t>There is a constraint</a:t>
            </a:r>
          </a:p>
          <a:p>
            <a:pPr lvl="1"/>
            <a:r>
              <a:rPr lang="en-US" dirty="0"/>
              <a:t>A professor can use at most one book in a course</a:t>
            </a:r>
          </a:p>
          <a:p>
            <a:r>
              <a:rPr lang="en-US" dirty="0"/>
              <a:t>Therefore, Book is a (partial) function of both Professor and Course</a:t>
            </a:r>
          </a:p>
          <a:p>
            <a:pPr lvl="1"/>
            <a:r>
              <a:rPr lang="en-US" dirty="0"/>
              <a:t>Given a pair (</a:t>
            </a:r>
            <a:r>
              <a:rPr lang="en-US" dirty="0" err="1"/>
              <a:t>p,c</a:t>
            </a:r>
            <a:r>
              <a:rPr lang="en-US" dirty="0"/>
              <a:t>), where p in Professor and c in Course there is at most one b  in Book</a:t>
            </a:r>
          </a:p>
          <a:p>
            <a:pPr lvl="1"/>
            <a:r>
              <a:rPr lang="en-US" dirty="0"/>
              <a:t>As different Professors can Use different Books in the same Course, but each Professor can Use at most 1 Book in a Course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No need for annotation as the constraint follows from the arrow</a:t>
            </a:r>
          </a:p>
          <a:p>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69606717"/>
              </p:ext>
            </p:extLst>
          </p:nvPr>
        </p:nvGraphicFramePr>
        <p:xfrm>
          <a:off x="2203450" y="4524375"/>
          <a:ext cx="5649913" cy="1876425"/>
        </p:xfrm>
        <a:graphic>
          <a:graphicData uri="http://schemas.openxmlformats.org/presentationml/2006/ole">
            <mc:AlternateContent xmlns:mc="http://schemas.openxmlformats.org/markup-compatibility/2006">
              <mc:Choice xmlns:v="urn:schemas-microsoft-com:vml" Requires="v">
                <p:oleObj name="Visio" r:id="rId2" imgW="5648119" imgH="1876342" progId="Visio.Drawing.11">
                  <p:embed/>
                </p:oleObj>
              </mc:Choice>
              <mc:Fallback>
                <p:oleObj name="Visio" r:id="rId2" imgW="5648119" imgH="1876342" progId="Visio.Drawing.11">
                  <p:embed/>
                  <p:pic>
                    <p:nvPicPr>
                      <p:cNvPr id="4" name="Object 3"/>
                      <p:cNvPicPr/>
                      <p:nvPr/>
                    </p:nvPicPr>
                    <p:blipFill>
                      <a:blip r:embed="rId3"/>
                      <a:stretch>
                        <a:fillRect/>
                      </a:stretch>
                    </p:blipFill>
                    <p:spPr>
                      <a:xfrm>
                        <a:off x="2203450" y="4524375"/>
                        <a:ext cx="5649913" cy="1876425"/>
                      </a:xfrm>
                      <a:prstGeom prst="rect">
                        <a:avLst/>
                      </a:prstGeom>
                    </p:spPr>
                  </p:pic>
                </p:oleObj>
              </mc:Fallback>
            </mc:AlternateContent>
          </a:graphicData>
        </a:graphic>
      </p:graphicFrame>
    </p:spTree>
    <p:extLst>
      <p:ext uri="{BB962C8B-B14F-4D97-AF65-F5344CB8AC3E}">
        <p14:creationId xmlns:p14="http://schemas.microsoft.com/office/powerpoint/2010/main" val="41145419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 on Many-To-One Relationships</a:t>
            </a:r>
          </a:p>
        </p:txBody>
      </p:sp>
      <p:sp>
        <p:nvSpPr>
          <p:cNvPr id="3" name="Content Placeholder 2"/>
          <p:cNvSpPr>
            <a:spLocks noGrp="1"/>
          </p:cNvSpPr>
          <p:nvPr>
            <p:ph idx="1"/>
          </p:nvPr>
        </p:nvSpPr>
        <p:spPr/>
        <p:txBody>
          <a:bodyPr/>
          <a:lstStyle/>
          <a:p>
            <a:r>
              <a:rPr lang="en-US" dirty="0"/>
              <a:t>We want to specify that professors use books in courses</a:t>
            </a:r>
          </a:p>
          <a:p>
            <a:r>
              <a:rPr lang="en-US" dirty="0"/>
              <a:t>There is a constraint</a:t>
            </a:r>
          </a:p>
          <a:p>
            <a:pPr lvl="1"/>
            <a:r>
              <a:rPr lang="en-US" dirty="0"/>
              <a:t>At most 1, specific Book can be used in a Course, no matter who the Professor is</a:t>
            </a:r>
          </a:p>
          <a:p>
            <a:r>
              <a:rPr lang="en-US" dirty="0"/>
              <a:t>Therefore, Book is a (partial) function of Course (only)</a:t>
            </a:r>
          </a:p>
          <a:p>
            <a:pPr lvl="1"/>
            <a:r>
              <a:rPr lang="en-US" dirty="0"/>
              <a:t>Given c in Course there is at most one b  in Book</a:t>
            </a:r>
          </a:p>
          <a:p>
            <a:r>
              <a:rPr lang="en-US" b="1" i="1" dirty="0">
                <a:solidFill>
                  <a:srgbClr val="FF0000"/>
                </a:solidFill>
              </a:rPr>
              <a:t>We need to annotate the diagram below</a:t>
            </a:r>
            <a:r>
              <a:rPr lang="en-US" dirty="0"/>
              <a:t> stating that in the ternary relationship (Professor, Course, Book) the many-to-one relationship (arrow) is between Course and Book, as otherwise we will think it is between (Professor, Course) and Book</a:t>
            </a:r>
          </a:p>
          <a:p>
            <a:endParaRPr lang="en-US" dirty="0"/>
          </a:p>
          <a:p>
            <a:endParaRPr lang="en-US" dirty="0"/>
          </a:p>
          <a:p>
            <a:endParaRPr lang="en-US" dirty="0"/>
          </a:p>
          <a:p>
            <a:pPr marL="0" indent="0">
              <a:buNone/>
            </a:pPr>
            <a:endParaRPr lang="en-US" dirty="0"/>
          </a:p>
          <a:p>
            <a:r>
              <a:rPr lang="en-US" dirty="0"/>
              <a:t>Class exercise: This is a bad design; what is better?</a:t>
            </a:r>
          </a:p>
          <a:p>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86913489"/>
              </p:ext>
            </p:extLst>
          </p:nvPr>
        </p:nvGraphicFramePr>
        <p:xfrm>
          <a:off x="3276600" y="5029200"/>
          <a:ext cx="5653087" cy="1879600"/>
        </p:xfrm>
        <a:graphic>
          <a:graphicData uri="http://schemas.openxmlformats.org/presentationml/2006/ole">
            <mc:AlternateContent xmlns:mc="http://schemas.openxmlformats.org/markup-compatibility/2006">
              <mc:Choice xmlns:v="urn:schemas-microsoft-com:vml" Requires="v">
                <p:oleObj name="Visio" r:id="rId2" imgW="5653425" imgH="1878980" progId="Visio.Drawing.11">
                  <p:embed/>
                </p:oleObj>
              </mc:Choice>
              <mc:Fallback>
                <p:oleObj name="Visio" r:id="rId2" imgW="5653425" imgH="1878980" progId="Visio.Drawing.11">
                  <p:embed/>
                  <p:pic>
                    <p:nvPicPr>
                      <p:cNvPr id="4" name="Object 3"/>
                      <p:cNvPicPr/>
                      <p:nvPr/>
                    </p:nvPicPr>
                    <p:blipFill>
                      <a:blip r:embed="rId3"/>
                      <a:stretch>
                        <a:fillRect/>
                      </a:stretch>
                    </p:blipFill>
                    <p:spPr>
                      <a:xfrm>
                        <a:off x="3276600" y="5029200"/>
                        <a:ext cx="5653087" cy="1879600"/>
                      </a:xfrm>
                      <a:prstGeom prst="rect">
                        <a:avLst/>
                      </a:prstGeom>
                    </p:spPr>
                  </p:pic>
                </p:oleObj>
              </mc:Fallback>
            </mc:AlternateContent>
          </a:graphicData>
        </a:graphic>
      </p:graphicFrame>
    </p:spTree>
    <p:extLst>
      <p:ext uri="{BB962C8B-B14F-4D97-AF65-F5344CB8AC3E}">
        <p14:creationId xmlns:p14="http://schemas.microsoft.com/office/powerpoint/2010/main" val="27021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79348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Key Ideas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5571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dirty="0"/>
              <a:t>Key Ideas</a:t>
            </a:r>
          </a:p>
        </p:txBody>
      </p:sp>
      <p:sp>
        <p:nvSpPr>
          <p:cNvPr id="125955" name="Content Placeholder 2"/>
          <p:cNvSpPr>
            <a:spLocks noGrp="1"/>
          </p:cNvSpPr>
          <p:nvPr>
            <p:ph idx="1"/>
          </p:nvPr>
        </p:nvSpPr>
        <p:spPr/>
        <p:txBody>
          <a:bodyPr/>
          <a:lstStyle/>
          <a:p>
            <a:r>
              <a:rPr lang="en-US" dirty="0"/>
              <a:t>ER diagrams</a:t>
            </a:r>
          </a:p>
          <a:p>
            <a:r>
              <a:rPr lang="en-US" dirty="0"/>
              <a:t>Entity and Entity Set</a:t>
            </a:r>
          </a:p>
          <a:p>
            <a:r>
              <a:rPr lang="en-US" dirty="0"/>
              <a:t>Attribute</a:t>
            </a:r>
          </a:p>
          <a:p>
            <a:pPr lvl="1"/>
            <a:r>
              <a:rPr lang="en-US" dirty="0"/>
              <a:t>Base</a:t>
            </a:r>
          </a:p>
          <a:p>
            <a:pPr lvl="1"/>
            <a:r>
              <a:rPr lang="en-US" dirty="0"/>
              <a:t>Derived</a:t>
            </a:r>
          </a:p>
          <a:p>
            <a:pPr lvl="1"/>
            <a:r>
              <a:rPr lang="en-US" dirty="0"/>
              <a:t>Simple</a:t>
            </a:r>
          </a:p>
          <a:p>
            <a:pPr lvl="1"/>
            <a:r>
              <a:rPr lang="en-US" dirty="0"/>
              <a:t>Composite</a:t>
            </a:r>
          </a:p>
          <a:p>
            <a:pPr lvl="1"/>
            <a:r>
              <a:rPr lang="en-US" dirty="0"/>
              <a:t>Singlevalued</a:t>
            </a:r>
          </a:p>
          <a:p>
            <a:pPr lvl="1"/>
            <a:r>
              <a:rPr lang="en-US" dirty="0"/>
              <a:t>Multivalued</a:t>
            </a:r>
          </a:p>
          <a:p>
            <a:r>
              <a:rPr lang="en-US" dirty="0"/>
              <a:t>Key</a:t>
            </a:r>
          </a:p>
          <a:p>
            <a:r>
              <a:rPr lang="en-US" dirty="0"/>
              <a:t>Candidate Key</a:t>
            </a:r>
          </a:p>
          <a:p>
            <a:r>
              <a:rPr lang="en-US" dirty="0"/>
              <a:t>Primary Key</a:t>
            </a:r>
          </a:p>
          <a:p>
            <a:r>
              <a:rPr lang="en-US" dirty="0"/>
              <a:t>UNIQUE</a:t>
            </a:r>
          </a:p>
          <a:p>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dirty="0"/>
              <a:t>Key Ideas</a:t>
            </a:r>
          </a:p>
        </p:txBody>
      </p:sp>
      <p:sp>
        <p:nvSpPr>
          <p:cNvPr id="126979" name="Content Placeholder 2"/>
          <p:cNvSpPr>
            <a:spLocks noGrp="1"/>
          </p:cNvSpPr>
          <p:nvPr>
            <p:ph idx="1"/>
          </p:nvPr>
        </p:nvSpPr>
        <p:spPr/>
        <p:txBody>
          <a:bodyPr/>
          <a:lstStyle/>
          <a:p>
            <a:r>
              <a:rPr lang="en-US" dirty="0"/>
              <a:t>Relationship</a:t>
            </a:r>
          </a:p>
          <a:p>
            <a:r>
              <a:rPr lang="en-US" dirty="0"/>
              <a:t>Binary relationship and its functionality</a:t>
            </a:r>
          </a:p>
          <a:p>
            <a:r>
              <a:rPr lang="en-US" dirty="0"/>
              <a:t>Non-binary relationship</a:t>
            </a:r>
          </a:p>
          <a:p>
            <a:r>
              <a:rPr lang="en-US" dirty="0"/>
              <a:t>Relationship with attributes</a:t>
            </a:r>
          </a:p>
          <a:p>
            <a:r>
              <a:rPr lang="en-US" dirty="0"/>
              <a:t>Aggregation</a:t>
            </a:r>
          </a:p>
          <a:p>
            <a:r>
              <a:rPr lang="en-US" dirty="0"/>
              <a:t>Strong and weak entities</a:t>
            </a:r>
          </a:p>
          <a:p>
            <a:r>
              <a:rPr lang="en-US" dirty="0"/>
              <a:t>Discriminator for weak entities</a:t>
            </a:r>
          </a:p>
          <a:p>
            <a:r>
              <a:rPr lang="en-US" dirty="0"/>
              <a:t>ISA</a:t>
            </a:r>
          </a:p>
          <a:p>
            <a:pPr lvl="1"/>
            <a:r>
              <a:rPr lang="en-US" dirty="0"/>
              <a:t>Disjoint</a:t>
            </a:r>
          </a:p>
          <a:p>
            <a:pPr lvl="1"/>
            <a:r>
              <a:rPr lang="en-US" dirty="0"/>
              <a:t>Overlapping</a:t>
            </a:r>
          </a:p>
          <a:p>
            <a:pPr lvl="1"/>
            <a:r>
              <a:rPr lang="en-US" dirty="0"/>
              <a:t>Total</a:t>
            </a:r>
          </a:p>
          <a:p>
            <a:pPr lvl="1"/>
            <a:r>
              <a:rPr lang="en-US" dirty="0"/>
              <a:t>Partial</a:t>
            </a:r>
          </a:p>
          <a:p>
            <a:pPr lvl="1"/>
            <a:r>
              <a:rPr lang="en-US" dirty="0"/>
              <a:t>Specialization</a:t>
            </a:r>
          </a:p>
          <a:p>
            <a:pPr lvl="1"/>
            <a:r>
              <a:rPr lang="en-US" dirty="0"/>
              <a:t>Generalization</a:t>
            </a:r>
          </a:p>
          <a:p>
            <a:pPr lvl="1"/>
            <a:r>
              <a:rPr lang="en-US" dirty="0"/>
              <a:t>Discriminator to specify the subsets</a:t>
            </a:r>
          </a:p>
          <a:p>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Key Ideas</a:t>
            </a:r>
          </a:p>
        </p:txBody>
      </p:sp>
      <p:sp>
        <p:nvSpPr>
          <p:cNvPr id="128003" name="Content Placeholder 2"/>
          <p:cNvSpPr>
            <a:spLocks noGrp="1"/>
          </p:cNvSpPr>
          <p:nvPr>
            <p:ph idx="1"/>
          </p:nvPr>
        </p:nvSpPr>
        <p:spPr/>
        <p:txBody>
          <a:bodyPr/>
          <a:lstStyle/>
          <a:p>
            <a:r>
              <a:rPr lang="en-US" dirty="0"/>
              <a:t>General cardinality constraints</a:t>
            </a:r>
          </a:p>
          <a:p>
            <a:r>
              <a:rPr lang="en-US" dirty="0"/>
              <a:t>Using drawing software</a:t>
            </a:r>
          </a:p>
          <a:p>
            <a:r>
              <a:rPr lang="en-US" dirty="0"/>
              <a:t>Case study of modeling</a:t>
            </a:r>
          </a:p>
          <a:p>
            <a:r>
              <a:rPr lang="en-US" dirty="0"/>
              <a:t>Elaboration on many-to-one relationships (partial functions)</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4C43-892D-4DE5-B01D-C169B6AE7233}"/>
              </a:ext>
            </a:extLst>
          </p:cNvPr>
          <p:cNvSpPr>
            <a:spLocks noGrp="1"/>
          </p:cNvSpPr>
          <p:nvPr>
            <p:ph type="title"/>
          </p:nvPr>
        </p:nvSpPr>
        <p:spPr/>
        <p:txBody>
          <a:bodyPr/>
          <a:lstStyle/>
          <a:p>
            <a:r>
              <a:rPr lang="en-US" dirty="0"/>
              <a:t>Some Points </a:t>
            </a:r>
            <a:br>
              <a:rPr lang="en-US" dirty="0"/>
            </a:br>
            <a:r>
              <a:rPr lang="en-US" dirty="0"/>
              <a:t>to Remember for Homework</a:t>
            </a:r>
          </a:p>
        </p:txBody>
      </p:sp>
      <p:sp>
        <p:nvSpPr>
          <p:cNvPr id="3" name="Content Placeholder 2">
            <a:extLst>
              <a:ext uri="{FF2B5EF4-FFF2-40B4-BE49-F238E27FC236}">
                <a16:creationId xmlns:a16="http://schemas.microsoft.com/office/drawing/2014/main" id="{07004378-C803-4408-8E8E-1792C7F756C7}"/>
              </a:ext>
            </a:extLst>
          </p:cNvPr>
          <p:cNvSpPr>
            <a:spLocks noGrp="1"/>
          </p:cNvSpPr>
          <p:nvPr>
            <p:ph idx="1"/>
          </p:nvPr>
        </p:nvSpPr>
        <p:spPr/>
        <p:txBody>
          <a:bodyPr/>
          <a:lstStyle/>
          <a:p>
            <a:r>
              <a:rPr lang="en-US" dirty="0"/>
              <a:t>I list a some of the points covered in the notes that are worth remembering while doing the homework</a:t>
            </a:r>
          </a:p>
          <a:p>
            <a:pPr lvl="1"/>
            <a:r>
              <a:rPr lang="en-US" dirty="0"/>
              <a:t>They are phrased informally</a:t>
            </a:r>
          </a:p>
          <a:p>
            <a:r>
              <a:rPr lang="en-US" dirty="0"/>
              <a:t>If an entity/attribute does not have its own attributes and does not participate in relationships perhaps it should not be an entity but only an attribute</a:t>
            </a:r>
          </a:p>
          <a:p>
            <a:r>
              <a:rPr lang="en-US" dirty="0"/>
              <a:t>If an entity/attribute has attributes but does not participate in relationships perhaps it should be a composite attribute</a:t>
            </a:r>
          </a:p>
          <a:p>
            <a:r>
              <a:rPr lang="en-US" dirty="0"/>
              <a:t>A derived attribute should typically not be stored</a:t>
            </a:r>
          </a:p>
          <a:p>
            <a:r>
              <a:rPr lang="en-US" dirty="0"/>
              <a:t>Do not specify hierarchies using explicit weak entities</a:t>
            </a:r>
          </a:p>
          <a:p>
            <a:r>
              <a:rPr lang="en-US" dirty="0"/>
              <a:t>A relationship can have at most one arrow “coming out” of it (unless binary one-to-one)</a:t>
            </a:r>
          </a:p>
          <a:p>
            <a:pPr lvl="1"/>
            <a:r>
              <a:rPr lang="en-US" dirty="0"/>
              <a:t>This, by itself, indicates that the relationship is many-to-one from into a specified entity from all the other entities</a:t>
            </a:r>
          </a:p>
          <a:p>
            <a:pPr lvl="1"/>
            <a:r>
              <a:rPr lang="en-US" dirty="0"/>
              <a:t>Additional constraints on such a relationship, if any, may need to be specified by annotations</a:t>
            </a:r>
          </a:p>
        </p:txBody>
      </p:sp>
    </p:spTree>
    <p:extLst>
      <p:ext uri="{BB962C8B-B14F-4D97-AF65-F5344CB8AC3E}">
        <p14:creationId xmlns:p14="http://schemas.microsoft.com/office/powerpoint/2010/main" val="34951203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4C43-892D-4DE5-B01D-C169B6AE7233}"/>
              </a:ext>
            </a:extLst>
          </p:cNvPr>
          <p:cNvSpPr>
            <a:spLocks noGrp="1"/>
          </p:cNvSpPr>
          <p:nvPr>
            <p:ph type="title"/>
          </p:nvPr>
        </p:nvSpPr>
        <p:spPr/>
        <p:txBody>
          <a:bodyPr/>
          <a:lstStyle/>
          <a:p>
            <a:r>
              <a:rPr lang="en-US" dirty="0"/>
              <a:t>Remember for the Homework</a:t>
            </a:r>
          </a:p>
        </p:txBody>
      </p:sp>
      <p:sp>
        <p:nvSpPr>
          <p:cNvPr id="3" name="Content Placeholder 2">
            <a:extLst>
              <a:ext uri="{FF2B5EF4-FFF2-40B4-BE49-F238E27FC236}">
                <a16:creationId xmlns:a16="http://schemas.microsoft.com/office/drawing/2014/main" id="{07004378-C803-4408-8E8E-1792C7F756C7}"/>
              </a:ext>
            </a:extLst>
          </p:cNvPr>
          <p:cNvSpPr>
            <a:spLocks noGrp="1"/>
          </p:cNvSpPr>
          <p:nvPr>
            <p:ph idx="1"/>
          </p:nvPr>
        </p:nvSpPr>
        <p:spPr/>
        <p:txBody>
          <a:bodyPr/>
          <a:lstStyle/>
          <a:p>
            <a:r>
              <a:rPr lang="en-US" dirty="0"/>
              <a:t>Specify in annotations all the constraints that cannot be specified by the diagram </a:t>
            </a:r>
            <a:r>
              <a:rPr lang="en-US" b="1" i="1" dirty="0">
                <a:solidFill>
                  <a:srgbClr val="FC0128"/>
                </a:solidFill>
              </a:rPr>
              <a:t>and only such constraints</a:t>
            </a:r>
          </a:p>
        </p:txBody>
      </p:sp>
    </p:spTree>
    <p:extLst>
      <p:ext uri="{BB962C8B-B14F-4D97-AF65-F5344CB8AC3E}">
        <p14:creationId xmlns:p14="http://schemas.microsoft.com/office/powerpoint/2010/main" val="123257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97BE-A31A-4CF8-9F1D-F1FBB0544A75}"/>
              </a:ext>
            </a:extLst>
          </p:cNvPr>
          <p:cNvSpPr>
            <a:spLocks noGrp="1"/>
          </p:cNvSpPr>
          <p:nvPr>
            <p:ph type="title"/>
          </p:nvPr>
        </p:nvSpPr>
        <p:spPr/>
        <p:txBody>
          <a:bodyPr/>
          <a:lstStyle/>
          <a:p>
            <a:r>
              <a:rPr lang="en-US" dirty="0"/>
              <a:t>Notation: Lectures vs. draw.io</a:t>
            </a:r>
          </a:p>
        </p:txBody>
      </p:sp>
      <p:sp>
        <p:nvSpPr>
          <p:cNvPr id="3" name="Content Placeholder 2">
            <a:extLst>
              <a:ext uri="{FF2B5EF4-FFF2-40B4-BE49-F238E27FC236}">
                <a16:creationId xmlns:a16="http://schemas.microsoft.com/office/drawing/2014/main" id="{668DDCF2-5E9A-4526-9480-9658327097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E1070B-4AD4-40F8-8373-A8985CB035A6}"/>
              </a:ext>
            </a:extLst>
          </p:cNvPr>
          <p:cNvPicPr>
            <a:picLocks noChangeAspect="1"/>
          </p:cNvPicPr>
          <p:nvPr/>
        </p:nvPicPr>
        <p:blipFill>
          <a:blip r:embed="rId2"/>
          <a:stretch>
            <a:fillRect/>
          </a:stretch>
        </p:blipFill>
        <p:spPr>
          <a:xfrm>
            <a:off x="409125" y="1143000"/>
            <a:ext cx="9115875" cy="6219825"/>
          </a:xfrm>
          <a:prstGeom prst="rect">
            <a:avLst/>
          </a:prstGeom>
        </p:spPr>
      </p:pic>
      <p:cxnSp>
        <p:nvCxnSpPr>
          <p:cNvPr id="7" name="Straight Arrow Connector 6">
            <a:extLst>
              <a:ext uri="{FF2B5EF4-FFF2-40B4-BE49-F238E27FC236}">
                <a16:creationId xmlns:a16="http://schemas.microsoft.com/office/drawing/2014/main" id="{4B79056C-A38A-4E99-B41B-5588BE6A99FD}"/>
              </a:ext>
            </a:extLst>
          </p:cNvPr>
          <p:cNvCxnSpPr/>
          <p:nvPr/>
        </p:nvCxnSpPr>
        <p:spPr bwMode="auto">
          <a:xfrm flipH="1">
            <a:off x="4267200" y="3505200"/>
            <a:ext cx="533400" cy="60960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708187AE-A5B0-4576-B706-21A78BA5C5BC}"/>
              </a:ext>
            </a:extLst>
          </p:cNvPr>
          <p:cNvCxnSpPr/>
          <p:nvPr/>
        </p:nvCxnSpPr>
        <p:spPr bwMode="auto">
          <a:xfrm flipH="1">
            <a:off x="8839200" y="3591693"/>
            <a:ext cx="533400" cy="60960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5390DF98-17A4-411F-83B3-B675721D48A9}"/>
              </a:ext>
            </a:extLst>
          </p:cNvPr>
          <p:cNvCxnSpPr/>
          <p:nvPr/>
        </p:nvCxnSpPr>
        <p:spPr bwMode="auto">
          <a:xfrm flipH="1">
            <a:off x="3200400" y="3200400"/>
            <a:ext cx="533400" cy="609600"/>
          </a:xfrm>
          <a:prstGeom prst="straightConnector1">
            <a:avLst/>
          </a:prstGeom>
          <a:ln w="28575">
            <a:solidFill>
              <a:srgbClr val="00AE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7056085-24E9-433F-A2EE-D22244839786}"/>
              </a:ext>
            </a:extLst>
          </p:cNvPr>
          <p:cNvCxnSpPr/>
          <p:nvPr/>
        </p:nvCxnSpPr>
        <p:spPr bwMode="auto">
          <a:xfrm flipH="1">
            <a:off x="7696200" y="3250483"/>
            <a:ext cx="533400" cy="609600"/>
          </a:xfrm>
          <a:prstGeom prst="straightConnector1">
            <a:avLst/>
          </a:prstGeom>
          <a:ln w="28575">
            <a:solidFill>
              <a:srgbClr val="00AE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9E32743-3009-4221-A34A-D456A1A6C529}"/>
              </a:ext>
            </a:extLst>
          </p:cNvPr>
          <p:cNvCxnSpPr/>
          <p:nvPr/>
        </p:nvCxnSpPr>
        <p:spPr bwMode="auto">
          <a:xfrm flipH="1">
            <a:off x="4724400" y="4375816"/>
            <a:ext cx="533400" cy="609600"/>
          </a:xfrm>
          <a:prstGeom prst="straightConnector1">
            <a:avLst/>
          </a:prstGeom>
          <a:ln w="28575">
            <a:solidFill>
              <a:schemeClr val="accent5">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3F788B2-D13C-490B-9105-73C8CD456F31}"/>
              </a:ext>
            </a:extLst>
          </p:cNvPr>
          <p:cNvCxnSpPr/>
          <p:nvPr/>
        </p:nvCxnSpPr>
        <p:spPr bwMode="auto">
          <a:xfrm flipH="1">
            <a:off x="9147687" y="4375816"/>
            <a:ext cx="533400" cy="609600"/>
          </a:xfrm>
          <a:prstGeom prst="straightConnector1">
            <a:avLst/>
          </a:prstGeom>
          <a:ln w="28575">
            <a:solidFill>
              <a:schemeClr val="accent5">
                <a:lumMod val="75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416F619-C4CA-44D4-803B-7EE3929A4BDF}"/>
              </a:ext>
            </a:extLst>
          </p:cNvPr>
          <p:cNvCxnSpPr/>
          <p:nvPr/>
        </p:nvCxnSpPr>
        <p:spPr bwMode="auto">
          <a:xfrm flipH="1">
            <a:off x="1752600" y="2057400"/>
            <a:ext cx="533400" cy="609600"/>
          </a:xfrm>
          <a:prstGeom prst="straightConnector1">
            <a:avLst/>
          </a:prstGeom>
          <a:ln w="28575">
            <a:solidFill>
              <a:schemeClr val="accent1">
                <a:lumMod val="40000"/>
                <a:lumOff val="60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722E569-31C0-4AF0-BAED-C7B6FA1FEEDB}"/>
              </a:ext>
            </a:extLst>
          </p:cNvPr>
          <p:cNvCxnSpPr/>
          <p:nvPr/>
        </p:nvCxnSpPr>
        <p:spPr bwMode="auto">
          <a:xfrm flipH="1">
            <a:off x="6629400" y="2057400"/>
            <a:ext cx="533400" cy="609600"/>
          </a:xfrm>
          <a:prstGeom prst="straightConnector1">
            <a:avLst/>
          </a:prstGeom>
          <a:ln w="28575">
            <a:solidFill>
              <a:schemeClr val="accent1">
                <a:lumMod val="40000"/>
                <a:lumOff val="60000"/>
              </a:schemeClr>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4ADE230-8F23-47ED-B157-76E6A5C97048}"/>
              </a:ext>
            </a:extLst>
          </p:cNvPr>
          <p:cNvCxnSpPr/>
          <p:nvPr/>
        </p:nvCxnSpPr>
        <p:spPr bwMode="auto">
          <a:xfrm flipH="1">
            <a:off x="2349910" y="4183857"/>
            <a:ext cx="533400" cy="60960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D2B5681-87E9-4491-A270-1829D5FFC028}"/>
              </a:ext>
            </a:extLst>
          </p:cNvPr>
          <p:cNvCxnSpPr/>
          <p:nvPr/>
        </p:nvCxnSpPr>
        <p:spPr bwMode="auto">
          <a:xfrm flipH="1">
            <a:off x="6921910" y="4270350"/>
            <a:ext cx="533400" cy="60960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404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Diagrams in Context</a:t>
            </a:r>
          </a:p>
        </p:txBody>
      </p:sp>
      <p:sp>
        <p:nvSpPr>
          <p:cNvPr id="3" name="Content Placeholder 2"/>
          <p:cNvSpPr>
            <a:spLocks noGrp="1"/>
          </p:cNvSpPr>
          <p:nvPr>
            <p:ph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129083849"/>
              </p:ext>
            </p:extLst>
          </p:nvPr>
        </p:nvGraphicFramePr>
        <p:xfrm>
          <a:off x="519113" y="1473200"/>
          <a:ext cx="9310687" cy="5767388"/>
        </p:xfrm>
        <a:graphic>
          <a:graphicData uri="http://schemas.openxmlformats.org/presentationml/2006/ole">
            <mc:AlternateContent xmlns:mc="http://schemas.openxmlformats.org/markup-compatibility/2006">
              <mc:Choice xmlns:v="urn:schemas-microsoft-com:vml" Requires="v">
                <p:oleObj name="Visio" r:id="rId3" imgW="9311394" imgH="5768154" progId="Visio.Drawing.11">
                  <p:embed/>
                </p:oleObj>
              </mc:Choice>
              <mc:Fallback>
                <p:oleObj name="Visio" r:id="rId3" imgW="9311394" imgH="5768154" progId="Visio.Drawing.11">
                  <p:embed/>
                  <p:pic>
                    <p:nvPicPr>
                      <p:cNvPr id="4" name="Object 3"/>
                      <p:cNvPicPr>
                        <a:picLocks noChangeAspect="1" noChangeArrowheads="1"/>
                      </p:cNvPicPr>
                      <p:nvPr/>
                    </p:nvPicPr>
                    <p:blipFill>
                      <a:blip r:embed="rId4"/>
                      <a:srcRect/>
                      <a:stretch>
                        <a:fillRect/>
                      </a:stretch>
                    </p:blipFill>
                    <p:spPr bwMode="auto">
                      <a:xfrm>
                        <a:off x="519113" y="1473200"/>
                        <a:ext cx="9310687"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5355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5E0C-4F2C-49D0-B9D1-AA1C95C1F4CE}"/>
              </a:ext>
            </a:extLst>
          </p:cNvPr>
          <p:cNvSpPr>
            <a:spLocks noGrp="1"/>
          </p:cNvSpPr>
          <p:nvPr>
            <p:ph type="title"/>
          </p:nvPr>
        </p:nvSpPr>
        <p:spPr/>
        <p:txBody>
          <a:bodyPr/>
          <a:lstStyle/>
          <a:p>
            <a:r>
              <a:rPr lang="en-US" dirty="0"/>
              <a:t>How to Identify/Specify an Entity?</a:t>
            </a:r>
          </a:p>
        </p:txBody>
      </p:sp>
      <p:sp>
        <p:nvSpPr>
          <p:cNvPr id="3" name="Content Placeholder 2">
            <a:extLst>
              <a:ext uri="{FF2B5EF4-FFF2-40B4-BE49-F238E27FC236}">
                <a16:creationId xmlns:a16="http://schemas.microsoft.com/office/drawing/2014/main" id="{9B0C43C0-7CFD-456F-9629-DD56C82320AE}"/>
              </a:ext>
            </a:extLst>
          </p:cNvPr>
          <p:cNvSpPr>
            <a:spLocks noGrp="1"/>
          </p:cNvSpPr>
          <p:nvPr>
            <p:ph idx="1"/>
          </p:nvPr>
        </p:nvSpPr>
        <p:spPr/>
        <p:txBody>
          <a:bodyPr/>
          <a:lstStyle/>
          <a:p>
            <a:r>
              <a:rPr lang="en-US" dirty="0"/>
              <a:t>We have an entity set and we want to identify/specify an individual entity in it</a:t>
            </a:r>
          </a:p>
          <a:p>
            <a:r>
              <a:rPr lang="en-US" dirty="0"/>
              <a:t>We have 3 ways of doing it</a:t>
            </a:r>
          </a:p>
          <a:p>
            <a:pPr lvl="1"/>
            <a:r>
              <a:rPr lang="en-US" dirty="0"/>
              <a:t>Using its attributes</a:t>
            </a:r>
          </a:p>
          <a:p>
            <a:pPr lvl="1"/>
            <a:r>
              <a:rPr lang="en-US" dirty="0"/>
              <a:t>Using its relationship to an entity in a different entity set</a:t>
            </a:r>
          </a:p>
          <a:p>
            <a:pPr lvl="1"/>
            <a:r>
              <a:rPr lang="en-US" dirty="0"/>
              <a:t>Using its attributes and a relationship to an entity in a different entity set</a:t>
            </a:r>
          </a:p>
          <a:p>
            <a:endParaRPr lang="en-US" dirty="0"/>
          </a:p>
          <a:p>
            <a:r>
              <a:rPr lang="en-US" dirty="0"/>
              <a:t>We start with “using its attributes” and talk about </a:t>
            </a:r>
            <a:r>
              <a:rPr lang="en-US" b="1" i="1" dirty="0">
                <a:solidFill>
                  <a:srgbClr val="FF0000"/>
                </a:solidFill>
              </a:rPr>
              <a:t>keys</a:t>
            </a:r>
            <a:r>
              <a:rPr lang="en-US" dirty="0"/>
              <a:t> next</a:t>
            </a:r>
          </a:p>
          <a:p>
            <a:r>
              <a:rPr lang="en-US" dirty="0"/>
              <a:t>We will talk about the other options when we study weak entities</a:t>
            </a:r>
          </a:p>
        </p:txBody>
      </p:sp>
    </p:spTree>
    <p:extLst>
      <p:ext uri="{BB962C8B-B14F-4D97-AF65-F5344CB8AC3E}">
        <p14:creationId xmlns:p14="http://schemas.microsoft.com/office/powerpoint/2010/main" val="291918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 Subsets, and Supersets</a:t>
            </a:r>
          </a:p>
        </p:txBody>
      </p:sp>
      <p:sp>
        <p:nvSpPr>
          <p:cNvPr id="3" name="Content Placeholder 2"/>
          <p:cNvSpPr>
            <a:spLocks noGrp="1"/>
          </p:cNvSpPr>
          <p:nvPr>
            <p:ph idx="1"/>
          </p:nvPr>
        </p:nvSpPr>
        <p:spPr/>
        <p:txBody>
          <a:bodyPr/>
          <a:lstStyle/>
          <a:p>
            <a:r>
              <a:rPr lang="en-US" dirty="0"/>
              <a:t>Relations </a:t>
            </a:r>
            <a:r>
              <a:rPr lang="en-US" b="1" dirty="0">
                <a:solidFill>
                  <a:srgbClr val="FF0000"/>
                </a:solidFill>
              </a:rPr>
              <a:t>subset</a:t>
            </a:r>
            <a:r>
              <a:rPr lang="en-US" dirty="0"/>
              <a:t> and </a:t>
            </a:r>
            <a:r>
              <a:rPr lang="en-US" b="1" dirty="0">
                <a:solidFill>
                  <a:srgbClr val="FF0000"/>
                </a:solidFill>
              </a:rPr>
              <a:t>superset</a:t>
            </a:r>
            <a:r>
              <a:rPr lang="en-US" dirty="0"/>
              <a:t> are defined among sets</a:t>
            </a:r>
          </a:p>
          <a:p>
            <a:pPr marL="0" indent="0">
              <a:buNone/>
            </a:pPr>
            <a:r>
              <a:rPr lang="en-US" dirty="0"/>
              <a:t> </a:t>
            </a:r>
          </a:p>
          <a:p>
            <a:r>
              <a:rPr lang="en-US" dirty="0"/>
              <a:t>This is analogous to </a:t>
            </a:r>
          </a:p>
          <a:p>
            <a:r>
              <a:rPr lang="en-US" dirty="0"/>
              <a:t>Let us review by an example of three sets</a:t>
            </a:r>
          </a:p>
          <a:p>
            <a:pPr lvl="1"/>
            <a:r>
              <a:rPr lang="en-US" dirty="0"/>
              <a:t>A = {2,5,6}</a:t>
            </a:r>
          </a:p>
          <a:p>
            <a:pPr lvl="1"/>
            <a:r>
              <a:rPr lang="en-US" dirty="0"/>
              <a:t>B = {1,2,5,6,8}</a:t>
            </a:r>
          </a:p>
          <a:p>
            <a:pPr lvl="1"/>
            <a:r>
              <a:rPr lang="en-US" dirty="0"/>
              <a:t>C =  {2,5,6}</a:t>
            </a:r>
          </a:p>
          <a:p>
            <a:r>
              <a:rPr lang="en-US" dirty="0"/>
              <a:t>Then we have</a:t>
            </a:r>
          </a:p>
          <a:p>
            <a:pPr lvl="1"/>
            <a:r>
              <a:rPr lang="en-US" dirty="0"/>
              <a:t>A       B  and A is a subset of B</a:t>
            </a:r>
          </a:p>
          <a:p>
            <a:pPr marL="552450" lvl="1" indent="0">
              <a:buNone/>
            </a:pPr>
            <a:r>
              <a:rPr lang="en-US" dirty="0"/>
              <a:t>     and A is a </a:t>
            </a:r>
            <a:r>
              <a:rPr lang="en-US" b="1" dirty="0">
                <a:solidFill>
                  <a:srgbClr val="FF0000"/>
                </a:solidFill>
              </a:rPr>
              <a:t>proper subset</a:t>
            </a:r>
            <a:r>
              <a:rPr lang="en-US" dirty="0"/>
              <a:t>, as it is not all of B;  A      B</a:t>
            </a:r>
          </a:p>
          <a:p>
            <a:pPr lvl="1"/>
            <a:r>
              <a:rPr lang="en-US" dirty="0"/>
              <a:t>A       C and A is a subset of C</a:t>
            </a:r>
          </a:p>
          <a:p>
            <a:pPr marL="552450" lvl="1" indent="0">
              <a:buNone/>
            </a:pPr>
            <a:r>
              <a:rPr lang="en-US" dirty="0"/>
              <a:t>     and A is not a proper subset of C, as it is equal to C;  A = C</a:t>
            </a:r>
          </a:p>
          <a:p>
            <a:pPr marL="482600" indent="-342900"/>
            <a:r>
              <a:rPr lang="en-US" dirty="0"/>
              <a:t>Caution: sometimes       is used to denote what we denote by </a:t>
            </a:r>
          </a:p>
        </p:txBody>
      </p:sp>
      <p:graphicFrame>
        <p:nvGraphicFramePr>
          <p:cNvPr id="4" name="Object 3"/>
          <p:cNvGraphicFramePr>
            <a:graphicFrameLocks noChangeAspect="1"/>
          </p:cNvGraphicFramePr>
          <p:nvPr>
            <p:extLst>
              <p:ext uri="{D42A27DB-BD31-4B8C-83A1-F6EECF244321}">
                <p14:modId xmlns:p14="http://schemas.microsoft.com/office/powerpoint/2010/main" val="1931081675"/>
              </p:ext>
            </p:extLst>
          </p:nvPr>
        </p:nvGraphicFramePr>
        <p:xfrm>
          <a:off x="4260850" y="5038725"/>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Equation.DSMT4">
                  <p:embed/>
                </p:oleObj>
              </mc:Choice>
              <mc:Fallback>
                <p:oleObj name="Equation" r:id="rId3" imgW="114120" imgH="177480" progId="Equation.DSMT4">
                  <p:embed/>
                  <p:pic>
                    <p:nvPicPr>
                      <p:cNvPr id="4" name="Object 3"/>
                      <p:cNvPicPr/>
                      <p:nvPr/>
                    </p:nvPicPr>
                    <p:blipFill>
                      <a:blip r:embed="rId4"/>
                      <a:stretch>
                        <a:fillRect/>
                      </a:stretch>
                    </p:blipFill>
                    <p:spPr>
                      <a:xfrm>
                        <a:off x="4260850" y="5038725"/>
                        <a:ext cx="114300" cy="177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48522887"/>
              </p:ext>
            </p:extLst>
          </p:nvPr>
        </p:nvGraphicFramePr>
        <p:xfrm>
          <a:off x="5257800" y="1676400"/>
          <a:ext cx="304800" cy="304800"/>
        </p:xfrm>
        <a:graphic>
          <a:graphicData uri="http://schemas.openxmlformats.org/presentationml/2006/ole">
            <mc:AlternateContent xmlns:mc="http://schemas.openxmlformats.org/markup-compatibility/2006">
              <mc:Choice xmlns:v="urn:schemas-microsoft-com:vml" Requires="v">
                <p:oleObj name="Equation" r:id="rId5" imgW="152280" imgH="152280" progId="Equation.DSMT4">
                  <p:embed/>
                </p:oleObj>
              </mc:Choice>
              <mc:Fallback>
                <p:oleObj name="Equation" r:id="rId5" imgW="152280" imgH="152280" progId="Equation.DSMT4">
                  <p:embed/>
                  <p:pic>
                    <p:nvPicPr>
                      <p:cNvPr id="7" name="Object 6"/>
                      <p:cNvPicPr/>
                      <p:nvPr/>
                    </p:nvPicPr>
                    <p:blipFill>
                      <a:blip r:embed="rId6"/>
                      <a:stretch>
                        <a:fillRect/>
                      </a:stretch>
                    </p:blipFill>
                    <p:spPr>
                      <a:xfrm>
                        <a:off x="5257800" y="1676400"/>
                        <a:ext cx="304800" cy="304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5951915"/>
              </p:ext>
            </p:extLst>
          </p:nvPr>
        </p:nvGraphicFramePr>
        <p:xfrm>
          <a:off x="5257800" y="2133600"/>
          <a:ext cx="215900" cy="259080"/>
        </p:xfrm>
        <a:graphic>
          <a:graphicData uri="http://schemas.openxmlformats.org/presentationml/2006/ole">
            <mc:AlternateContent xmlns:mc="http://schemas.openxmlformats.org/markup-compatibility/2006">
              <mc:Choice xmlns:v="urn:schemas-microsoft-com:vml" Requires="v">
                <p:oleObj name="Equation" r:id="rId7" imgW="126720" imgH="152280" progId="Equation.DSMT4">
                  <p:embed/>
                </p:oleObj>
              </mc:Choice>
              <mc:Fallback>
                <p:oleObj name="Equation" r:id="rId7" imgW="126720" imgH="152280" progId="Equation.DSMT4">
                  <p:embed/>
                  <p:pic>
                    <p:nvPicPr>
                      <p:cNvPr id="9" name="Object 8"/>
                      <p:cNvPicPr/>
                      <p:nvPr/>
                    </p:nvPicPr>
                    <p:blipFill>
                      <a:blip r:embed="rId8"/>
                      <a:stretch>
                        <a:fillRect/>
                      </a:stretch>
                    </p:blipFill>
                    <p:spPr>
                      <a:xfrm>
                        <a:off x="5257800" y="2133600"/>
                        <a:ext cx="215900" cy="25908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49395074"/>
              </p:ext>
            </p:extLst>
          </p:nvPr>
        </p:nvGraphicFramePr>
        <p:xfrm>
          <a:off x="1905000" y="5257800"/>
          <a:ext cx="304800" cy="304800"/>
        </p:xfrm>
        <a:graphic>
          <a:graphicData uri="http://schemas.openxmlformats.org/presentationml/2006/ole">
            <mc:AlternateContent xmlns:mc="http://schemas.openxmlformats.org/markup-compatibility/2006">
              <mc:Choice xmlns:v="urn:schemas-microsoft-com:vml" Requires="v">
                <p:oleObj name="Equation" r:id="rId9" imgW="152280" imgH="152280" progId="Equation.DSMT4">
                  <p:embed/>
                </p:oleObj>
              </mc:Choice>
              <mc:Fallback>
                <p:oleObj name="Equation" r:id="rId9" imgW="152280" imgH="152280" progId="Equation.DSMT4">
                  <p:embed/>
                  <p:pic>
                    <p:nvPicPr>
                      <p:cNvPr id="11" name="Object 10"/>
                      <p:cNvPicPr/>
                      <p:nvPr/>
                    </p:nvPicPr>
                    <p:blipFill>
                      <a:blip r:embed="rId6"/>
                      <a:stretch>
                        <a:fillRect/>
                      </a:stretch>
                    </p:blipFill>
                    <p:spPr>
                      <a:xfrm>
                        <a:off x="1905000" y="5257800"/>
                        <a:ext cx="304800" cy="3048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80896166"/>
              </p:ext>
            </p:extLst>
          </p:nvPr>
        </p:nvGraphicFramePr>
        <p:xfrm>
          <a:off x="1905000" y="4495800"/>
          <a:ext cx="304800" cy="304800"/>
        </p:xfrm>
        <a:graphic>
          <a:graphicData uri="http://schemas.openxmlformats.org/presentationml/2006/ole">
            <mc:AlternateContent xmlns:mc="http://schemas.openxmlformats.org/markup-compatibility/2006">
              <mc:Choice xmlns:v="urn:schemas-microsoft-com:vml" Requires="v">
                <p:oleObj name="Equation" r:id="rId10" imgW="152280" imgH="152280" progId="Equation.DSMT4">
                  <p:embed/>
                </p:oleObj>
              </mc:Choice>
              <mc:Fallback>
                <p:oleObj name="Equation" r:id="rId10" imgW="152280" imgH="152280" progId="Equation.DSMT4">
                  <p:embed/>
                  <p:pic>
                    <p:nvPicPr>
                      <p:cNvPr id="12" name="Object 11"/>
                      <p:cNvPicPr/>
                      <p:nvPr/>
                    </p:nvPicPr>
                    <p:blipFill>
                      <a:blip r:embed="rId6"/>
                      <a:stretch>
                        <a:fillRect/>
                      </a:stretch>
                    </p:blipFill>
                    <p:spPr>
                      <a:xfrm>
                        <a:off x="1905000" y="4495800"/>
                        <a:ext cx="304800" cy="304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99390148"/>
              </p:ext>
            </p:extLst>
          </p:nvPr>
        </p:nvGraphicFramePr>
        <p:xfrm>
          <a:off x="1752600" y="6400800"/>
          <a:ext cx="304800" cy="304800"/>
        </p:xfrm>
        <a:graphic>
          <a:graphicData uri="http://schemas.openxmlformats.org/presentationml/2006/ole">
            <mc:AlternateContent xmlns:mc="http://schemas.openxmlformats.org/markup-compatibility/2006">
              <mc:Choice xmlns:v="urn:schemas-microsoft-com:vml" Requires="v">
                <p:oleObj name="Equation" r:id="rId11" imgW="152280" imgH="152280" progId="Equation.DSMT4">
                  <p:embed/>
                </p:oleObj>
              </mc:Choice>
              <mc:Fallback>
                <p:oleObj name="Equation" r:id="rId11" imgW="152280" imgH="152280" progId="Equation.DSMT4">
                  <p:embed/>
                  <p:pic>
                    <p:nvPicPr>
                      <p:cNvPr id="13" name="Object 12"/>
                      <p:cNvPicPr/>
                      <p:nvPr/>
                    </p:nvPicPr>
                    <p:blipFill>
                      <a:blip r:embed="rId6"/>
                      <a:stretch>
                        <a:fillRect/>
                      </a:stretch>
                    </p:blipFill>
                    <p:spPr>
                      <a:xfrm>
                        <a:off x="1752600" y="6400800"/>
                        <a:ext cx="304800" cy="304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64324824"/>
              </p:ext>
            </p:extLst>
          </p:nvPr>
        </p:nvGraphicFramePr>
        <p:xfrm>
          <a:off x="7086600" y="4876800"/>
          <a:ext cx="304800" cy="254000"/>
        </p:xfrm>
        <a:graphic>
          <a:graphicData uri="http://schemas.openxmlformats.org/presentationml/2006/ole">
            <mc:AlternateContent xmlns:mc="http://schemas.openxmlformats.org/markup-compatibility/2006">
              <mc:Choice xmlns:v="urn:schemas-microsoft-com:vml" Requires="v">
                <p:oleObj name="Equation" r:id="rId12" imgW="152280" imgH="126720" progId="Equation.DSMT4">
                  <p:embed/>
                </p:oleObj>
              </mc:Choice>
              <mc:Fallback>
                <p:oleObj name="Equation" r:id="rId12" imgW="152280" imgH="126720" progId="Equation.DSMT4">
                  <p:embed/>
                  <p:pic>
                    <p:nvPicPr>
                      <p:cNvPr id="14" name="Object 13"/>
                      <p:cNvPicPr/>
                      <p:nvPr/>
                    </p:nvPicPr>
                    <p:blipFill>
                      <a:blip r:embed="rId13"/>
                      <a:stretch>
                        <a:fillRect/>
                      </a:stretch>
                    </p:blipFill>
                    <p:spPr>
                      <a:xfrm>
                        <a:off x="7086600" y="4876800"/>
                        <a:ext cx="304800" cy="2540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26683195"/>
              </p:ext>
            </p:extLst>
          </p:nvPr>
        </p:nvGraphicFramePr>
        <p:xfrm>
          <a:off x="4114800" y="6070600"/>
          <a:ext cx="304800" cy="254000"/>
        </p:xfrm>
        <a:graphic>
          <a:graphicData uri="http://schemas.openxmlformats.org/presentationml/2006/ole">
            <mc:AlternateContent xmlns:mc="http://schemas.openxmlformats.org/markup-compatibility/2006">
              <mc:Choice xmlns:v="urn:schemas-microsoft-com:vml" Requires="v">
                <p:oleObj name="Equation" r:id="rId14" imgW="152280" imgH="126720" progId="Equation.DSMT4">
                  <p:embed/>
                </p:oleObj>
              </mc:Choice>
              <mc:Fallback>
                <p:oleObj name="Equation" r:id="rId14" imgW="152280" imgH="126720" progId="Equation.DSMT4">
                  <p:embed/>
                  <p:pic>
                    <p:nvPicPr>
                      <p:cNvPr id="15" name="Object 14"/>
                      <p:cNvPicPr/>
                      <p:nvPr/>
                    </p:nvPicPr>
                    <p:blipFill>
                      <a:blip r:embed="rId15"/>
                      <a:stretch>
                        <a:fillRect/>
                      </a:stretch>
                    </p:blipFill>
                    <p:spPr>
                      <a:xfrm>
                        <a:off x="4114800" y="6070600"/>
                        <a:ext cx="304800" cy="254000"/>
                      </a:xfrm>
                      <a:prstGeom prst="rect">
                        <a:avLst/>
                      </a:prstGeom>
                    </p:spPr>
                  </p:pic>
                </p:oleObj>
              </mc:Fallback>
            </mc:AlternateContent>
          </a:graphicData>
        </a:graphic>
      </p:graphicFrame>
    </p:spTree>
    <p:extLst>
      <p:ext uri="{BB962C8B-B14F-4D97-AF65-F5344CB8AC3E}">
        <p14:creationId xmlns:p14="http://schemas.microsoft.com/office/powerpoint/2010/main" val="80039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a:t>Keys</a:t>
            </a:r>
          </a:p>
        </p:txBody>
      </p:sp>
      <p:sp>
        <p:nvSpPr>
          <p:cNvPr id="5124" name="Rectangle 3"/>
          <p:cNvSpPr>
            <a:spLocks noGrp="1" noChangeArrowheads="1"/>
          </p:cNvSpPr>
          <p:nvPr>
            <p:ph type="body" sz="half" idx="1"/>
          </p:nvPr>
        </p:nvSpPr>
        <p:spPr>
          <a:xfrm>
            <a:off x="685800" y="1219200"/>
            <a:ext cx="8534400" cy="6178550"/>
          </a:xfrm>
          <a:ln>
            <a:noFill/>
          </a:ln>
        </p:spPr>
        <p:txBody>
          <a:bodyPr/>
          <a:lstStyle/>
          <a:p>
            <a:pPr>
              <a:buFont typeface="Wingdings" panose="05000000000000000000" pitchFamily="2" charset="2"/>
              <a:buChar char="§"/>
            </a:pPr>
            <a:r>
              <a:rPr lang="en-US" dirty="0"/>
              <a:t>Most of the times (not always), some subset </a:t>
            </a:r>
            <a:r>
              <a:rPr lang="en-US" i="1" dirty="0"/>
              <a:t>S</a:t>
            </a:r>
            <a:r>
              <a:rPr lang="en-US" dirty="0"/>
              <a:t> (proper or not) of the attributes of an entity has the property</a:t>
            </a:r>
          </a:p>
          <a:p>
            <a:pPr lvl="1"/>
            <a:r>
              <a:rPr lang="en-US" b="1" i="1" dirty="0">
                <a:solidFill>
                  <a:srgbClr val="FF0000"/>
                </a:solidFill>
              </a:rPr>
              <a:t>The values of attributes in S are always known (for every entity)</a:t>
            </a:r>
          </a:p>
          <a:p>
            <a:pPr lvl="1"/>
            <a:r>
              <a:rPr lang="en-US" b="1" i="1" dirty="0">
                <a:solidFill>
                  <a:srgbClr val="FF0000"/>
                </a:solidFill>
              </a:rPr>
              <a:t>Any two possible entities that are equal on the attributes in S are equal (are really one entity); can also say that once the values of key attributes are fixed, all other values are fixed also</a:t>
            </a:r>
          </a:p>
          <a:p>
            <a:pPr lvl="1"/>
            <a:r>
              <a:rPr lang="en-US" b="1" i="1" dirty="0">
                <a:solidFill>
                  <a:srgbClr val="FF0000"/>
                </a:solidFill>
              </a:rPr>
              <a:t>Minimality: No proper subset of S has this property</a:t>
            </a:r>
          </a:p>
          <a:p>
            <a:pPr>
              <a:buFont typeface="Wingdings" panose="05000000000000000000" pitchFamily="2" charset="2"/>
              <a:buChar char="§"/>
            </a:pPr>
            <a:r>
              <a:rPr lang="en-US" dirty="0"/>
              <a:t>Such an </a:t>
            </a:r>
            <a:r>
              <a:rPr lang="en-US" i="1" dirty="0"/>
              <a:t>S</a:t>
            </a:r>
            <a:r>
              <a:rPr lang="en-US" dirty="0"/>
              <a:t> is called a </a:t>
            </a:r>
            <a:r>
              <a:rPr lang="en-US" b="1" i="1" dirty="0">
                <a:solidFill>
                  <a:srgbClr val="FF0000"/>
                </a:solidFill>
              </a:rPr>
              <a:t>key </a:t>
            </a:r>
            <a:r>
              <a:rPr lang="en-US" dirty="0"/>
              <a:t>(and sometimes: </a:t>
            </a:r>
            <a:r>
              <a:rPr lang="en-US" b="1" i="1" dirty="0">
                <a:solidFill>
                  <a:srgbClr val="FF0000"/>
                </a:solidFill>
              </a:rPr>
              <a:t>candidate </a:t>
            </a:r>
            <a:r>
              <a:rPr lang="en-US" dirty="0"/>
              <a:t>key)</a:t>
            </a:r>
          </a:p>
          <a:p>
            <a:pPr>
              <a:buFont typeface="Wingdings" panose="05000000000000000000" pitchFamily="2" charset="2"/>
              <a:buChar char="§"/>
            </a:pPr>
            <a:r>
              <a:rPr lang="en-US" dirty="0"/>
              <a:t>Therefore,  </a:t>
            </a:r>
            <a:r>
              <a:rPr lang="en-US" b="1" i="1" dirty="0">
                <a:solidFill>
                  <a:srgbClr val="FF0000"/>
                </a:solidFill>
              </a:rPr>
              <a:t>two different entities in an entity set must differ on at least one attribute in a key</a:t>
            </a:r>
          </a:p>
          <a:p>
            <a:pPr>
              <a:buFont typeface="Wingdings" panose="05000000000000000000" pitchFamily="2" charset="2"/>
              <a:buChar char="§"/>
            </a:pPr>
            <a:r>
              <a:rPr lang="en-US" dirty="0"/>
              <a:t>Example: S consisting of Longitude and Latitude</a:t>
            </a:r>
          </a:p>
        </p:txBody>
      </p:sp>
      <p:graphicFrame>
        <p:nvGraphicFramePr>
          <p:cNvPr id="5122" name="Object 4"/>
          <p:cNvGraphicFramePr>
            <a:graphicFrameLocks noGrp="1" noChangeAspect="1"/>
          </p:cNvGraphicFramePr>
          <p:nvPr>
            <p:ph sz="half" idx="2"/>
            <p:extLst>
              <p:ext uri="{D42A27DB-BD31-4B8C-83A1-F6EECF244321}">
                <p14:modId xmlns:p14="http://schemas.microsoft.com/office/powerpoint/2010/main" val="574343700"/>
              </p:ext>
            </p:extLst>
          </p:nvPr>
        </p:nvGraphicFramePr>
        <p:xfrm>
          <a:off x="762000" y="6242050"/>
          <a:ext cx="8534400" cy="1377950"/>
        </p:xfrm>
        <a:graphic>
          <a:graphicData uri="http://schemas.openxmlformats.org/presentationml/2006/ole">
            <mc:AlternateContent xmlns:mc="http://schemas.openxmlformats.org/markup-compatibility/2006">
              <mc:Choice xmlns:v="urn:schemas-microsoft-com:vml" Requires="v">
                <p:oleObj name="Visio" r:id="rId3" imgW="9404223" imgH="1517523" progId="Visio.Drawing.11">
                  <p:embed/>
                </p:oleObj>
              </mc:Choice>
              <mc:Fallback>
                <p:oleObj name="Visio" r:id="rId3" imgW="9404223" imgH="1517523" progId="Visio.Drawing.11">
                  <p:embed/>
                  <p:pic>
                    <p:nvPicPr>
                      <p:cNvPr id="5122"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6242050"/>
                        <a:ext cx="8534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a:t>Keys</a:t>
            </a:r>
          </a:p>
        </p:txBody>
      </p:sp>
      <p:sp>
        <p:nvSpPr>
          <p:cNvPr id="5124" name="Rectangle 3"/>
          <p:cNvSpPr>
            <a:spLocks noGrp="1" noChangeArrowheads="1"/>
          </p:cNvSpPr>
          <p:nvPr>
            <p:ph type="body" sz="half" idx="1"/>
          </p:nvPr>
        </p:nvSpPr>
        <p:spPr>
          <a:xfrm>
            <a:off x="685800" y="1219200"/>
            <a:ext cx="8534400" cy="6019800"/>
          </a:xfrm>
          <a:ln>
            <a:noFill/>
          </a:ln>
        </p:spPr>
        <p:txBody>
          <a:bodyPr/>
          <a:lstStyle/>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marL="0" indent="0">
              <a:buNone/>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Examples of non-keys</a:t>
            </a:r>
          </a:p>
          <a:p>
            <a:pPr lvl="1"/>
            <a:r>
              <a:rPr lang="en-US" dirty="0"/>
              <a:t>Longitude (not enough)</a:t>
            </a:r>
          </a:p>
          <a:p>
            <a:pPr lvl="1"/>
            <a:r>
              <a:rPr lang="en-US" dirty="0"/>
              <a:t>Longitude and Name (not enough)</a:t>
            </a:r>
          </a:p>
          <a:p>
            <a:pPr lvl="1"/>
            <a:r>
              <a:rPr lang="en-US" dirty="0"/>
              <a:t>Longitude, Latitude, and Name (enough, but too much)</a:t>
            </a:r>
          </a:p>
          <a:p>
            <a:pPr lvl="1"/>
            <a:endParaRPr lang="en-US" dirty="0"/>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lvl="1">
              <a:buFont typeface="Wingdings" panose="05000000000000000000" pitchFamily="2" charset="2"/>
              <a:buChar char="§"/>
            </a:pPr>
            <a:endParaRPr lang="en-US" dirty="0"/>
          </a:p>
        </p:txBody>
      </p:sp>
      <p:graphicFrame>
        <p:nvGraphicFramePr>
          <p:cNvPr id="5122" name="Object 4"/>
          <p:cNvGraphicFramePr>
            <a:graphicFrameLocks noGrp="1" noChangeAspect="1"/>
          </p:cNvGraphicFramePr>
          <p:nvPr>
            <p:ph sz="half" idx="2"/>
            <p:extLst>
              <p:ext uri="{D42A27DB-BD31-4B8C-83A1-F6EECF244321}">
                <p14:modId xmlns:p14="http://schemas.microsoft.com/office/powerpoint/2010/main" val="3202086122"/>
              </p:ext>
            </p:extLst>
          </p:nvPr>
        </p:nvGraphicFramePr>
        <p:xfrm>
          <a:off x="647700" y="1898650"/>
          <a:ext cx="8534400" cy="1377950"/>
        </p:xfrm>
        <a:graphic>
          <a:graphicData uri="http://schemas.openxmlformats.org/presentationml/2006/ole">
            <mc:AlternateContent xmlns:mc="http://schemas.openxmlformats.org/markup-compatibility/2006">
              <mc:Choice xmlns:v="urn:schemas-microsoft-com:vml" Requires="v">
                <p:oleObj name="Visio" r:id="rId3" imgW="9404223" imgH="1517523" progId="Visio.Drawing.11">
                  <p:embed/>
                </p:oleObj>
              </mc:Choice>
              <mc:Fallback>
                <p:oleObj name="Visio" r:id="rId3" imgW="9404223" imgH="1517523" progId="Visio.Drawing.11">
                  <p:embed/>
                  <p:pic>
                    <p:nvPicPr>
                      <p:cNvPr id="5122"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898650"/>
                        <a:ext cx="8534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98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4AF7-F835-40B9-B29B-2695E36AF1C9}"/>
              </a:ext>
            </a:extLst>
          </p:cNvPr>
          <p:cNvSpPr>
            <a:spLocks noGrp="1"/>
          </p:cNvSpPr>
          <p:nvPr>
            <p:ph type="title"/>
          </p:nvPr>
        </p:nvSpPr>
        <p:spPr/>
        <p:txBody>
          <a:bodyPr/>
          <a:lstStyle/>
          <a:p>
            <a:r>
              <a:rPr lang="en-US" dirty="0"/>
              <a:t>The Need For Minimality</a:t>
            </a:r>
          </a:p>
        </p:txBody>
      </p:sp>
      <p:sp>
        <p:nvSpPr>
          <p:cNvPr id="3" name="Content Placeholder 2">
            <a:extLst>
              <a:ext uri="{FF2B5EF4-FFF2-40B4-BE49-F238E27FC236}">
                <a16:creationId xmlns:a16="http://schemas.microsoft.com/office/drawing/2014/main" id="{CADD3141-27B7-4E0C-AB36-2C61A09338A3}"/>
              </a:ext>
            </a:extLst>
          </p:cNvPr>
          <p:cNvSpPr>
            <a:spLocks noGrp="1"/>
          </p:cNvSpPr>
          <p:nvPr>
            <p:ph idx="1"/>
          </p:nvPr>
        </p:nvSpPr>
        <p:spPr/>
        <p:txBody>
          <a:bodyPr/>
          <a:lstStyle/>
          <a:p>
            <a:r>
              <a:rPr lang="en-US" dirty="0"/>
              <a:t>A key must be </a:t>
            </a:r>
            <a:r>
              <a:rPr lang="en-US" b="1" i="1" dirty="0">
                <a:solidFill>
                  <a:srgbClr val="FF0000"/>
                </a:solidFill>
              </a:rPr>
              <a:t>minimal</a:t>
            </a:r>
            <a:r>
              <a:rPr lang="en-US" dirty="0"/>
              <a:t>, no proper subset could serve as a key</a:t>
            </a:r>
          </a:p>
          <a:p>
            <a:endParaRPr lang="en-US" dirty="0"/>
          </a:p>
          <a:p>
            <a:endParaRPr lang="en-US" dirty="0"/>
          </a:p>
          <a:p>
            <a:r>
              <a:rPr lang="en-US" dirty="0"/>
              <a:t>Obvious semantics: </a:t>
            </a:r>
          </a:p>
          <a:p>
            <a:pPr lvl="1"/>
            <a:r>
              <a:rPr lang="en-US" dirty="0"/>
              <a:t>Net ID specifies a Student: Net ID could be a key</a:t>
            </a:r>
          </a:p>
          <a:p>
            <a:pPr lvl="1"/>
            <a:r>
              <a:rPr lang="en-US" dirty="0"/>
              <a:t>N Number specifies a Student: N Number could be a key</a:t>
            </a:r>
          </a:p>
          <a:p>
            <a:r>
              <a:rPr lang="en-US" b="1" i="1" dirty="0">
                <a:solidFill>
                  <a:srgbClr val="FF0000"/>
                </a:solidFill>
              </a:rPr>
              <a:t>Net ID and N Number together will not work as a key</a:t>
            </a:r>
          </a:p>
          <a:p>
            <a:pPr lvl="1"/>
            <a:r>
              <a:rPr lang="en-US" dirty="0"/>
              <a:t>A mistake I have seen before, even from people who worked several years on DBMSs</a:t>
            </a:r>
          </a:p>
          <a:p>
            <a:r>
              <a:rPr lang="en-US" dirty="0"/>
              <a:t>Counter-example: Assume that (Net Id, N Number) are declared as a key</a:t>
            </a:r>
          </a:p>
          <a:p>
            <a:r>
              <a:rPr lang="en-US" dirty="0"/>
              <a:t>Then the two entities below have different keys, but cannot be both in the database as the N Numbers are the same but Net Ids are not</a:t>
            </a:r>
          </a:p>
          <a:p>
            <a:pPr lvl="1"/>
            <a:r>
              <a:rPr lang="en-US" dirty="0"/>
              <a:t>abc123, N12345678, </a:t>
            </a:r>
            <a:r>
              <a:rPr lang="en-US" dirty="0" err="1"/>
              <a:t>Xie</a:t>
            </a:r>
            <a:r>
              <a:rPr lang="en-US" dirty="0"/>
              <a:t>                  efg456, N12345678, </a:t>
            </a:r>
            <a:r>
              <a:rPr lang="en-US" dirty="0" err="1"/>
              <a:t>Xie</a:t>
            </a:r>
            <a:endParaRPr lang="en-US" dirty="0"/>
          </a:p>
          <a:p>
            <a:pPr marL="552450" lvl="1" indent="0">
              <a:buNone/>
            </a:pPr>
            <a:endParaRPr lang="en-US" dirty="0"/>
          </a:p>
        </p:txBody>
      </p:sp>
      <p:graphicFrame>
        <p:nvGraphicFramePr>
          <p:cNvPr id="4" name="Object 3">
            <a:extLst>
              <a:ext uri="{FF2B5EF4-FFF2-40B4-BE49-F238E27FC236}">
                <a16:creationId xmlns:a16="http://schemas.microsoft.com/office/drawing/2014/main" id="{31807F64-6CF6-4F3C-BEB0-23014E090BAF}"/>
              </a:ext>
            </a:extLst>
          </p:cNvPr>
          <p:cNvGraphicFramePr>
            <a:graphicFrameLocks noChangeAspect="1"/>
          </p:cNvGraphicFramePr>
          <p:nvPr>
            <p:extLst>
              <p:ext uri="{D42A27DB-BD31-4B8C-83A1-F6EECF244321}">
                <p14:modId xmlns:p14="http://schemas.microsoft.com/office/powerpoint/2010/main" val="2038539301"/>
              </p:ext>
            </p:extLst>
          </p:nvPr>
        </p:nvGraphicFramePr>
        <p:xfrm>
          <a:off x="2590800" y="1752600"/>
          <a:ext cx="8534400" cy="1377950"/>
        </p:xfrm>
        <a:graphic>
          <a:graphicData uri="http://schemas.openxmlformats.org/presentationml/2006/ole">
            <mc:AlternateContent xmlns:mc="http://schemas.openxmlformats.org/markup-compatibility/2006">
              <mc:Choice xmlns:v="urn:schemas-microsoft-com:vml" Requires="v">
                <p:oleObj name="Visio" r:id="rId2" imgW="9407392" imgH="1520645" progId="Visio.Drawing.11">
                  <p:embed/>
                </p:oleObj>
              </mc:Choice>
              <mc:Fallback>
                <p:oleObj name="Visio" r:id="rId2" imgW="9407392" imgH="1520645" progId="Visio.Drawing.11">
                  <p:embed/>
                  <p:pic>
                    <p:nvPicPr>
                      <p:cNvPr id="0" name=""/>
                      <p:cNvPicPr/>
                      <p:nvPr/>
                    </p:nvPicPr>
                    <p:blipFill>
                      <a:blip r:embed="rId3"/>
                      <a:stretch>
                        <a:fillRect/>
                      </a:stretch>
                    </p:blipFill>
                    <p:spPr>
                      <a:xfrm>
                        <a:off x="2590800" y="1752600"/>
                        <a:ext cx="8534400" cy="1377950"/>
                      </a:xfrm>
                      <a:prstGeom prst="rect">
                        <a:avLst/>
                      </a:prstGeom>
                    </p:spPr>
                  </p:pic>
                </p:oleObj>
              </mc:Fallback>
            </mc:AlternateContent>
          </a:graphicData>
        </a:graphic>
      </p:graphicFrame>
    </p:spTree>
    <p:extLst>
      <p:ext uri="{BB962C8B-B14F-4D97-AF65-F5344CB8AC3E}">
        <p14:creationId xmlns:p14="http://schemas.microsoft.com/office/powerpoint/2010/main" val="376453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Primary Keys</a:t>
            </a:r>
          </a:p>
        </p:txBody>
      </p:sp>
      <p:sp>
        <p:nvSpPr>
          <p:cNvPr id="7172" name="Rectangle 3"/>
          <p:cNvSpPr>
            <a:spLocks noGrp="1" noChangeArrowheads="1"/>
          </p:cNvSpPr>
          <p:nvPr>
            <p:ph type="body" idx="1"/>
          </p:nvPr>
        </p:nvSpPr>
        <p:spPr/>
        <p:txBody>
          <a:bodyPr/>
          <a:lstStyle/>
          <a:p>
            <a:r>
              <a:rPr lang="en-US" dirty="0"/>
              <a:t>If an entity set has one or more keys, one of them (no formal rule which one) is chosen as the </a:t>
            </a:r>
            <a:r>
              <a:rPr lang="en-US" b="1" i="1" dirty="0">
                <a:solidFill>
                  <a:srgbClr val="FC0128"/>
                </a:solidFill>
              </a:rPr>
              <a:t>primary key</a:t>
            </a:r>
          </a:p>
          <a:p>
            <a:r>
              <a:rPr lang="en-US" dirty="0"/>
              <a:t>In the ER diagram, the attributes of the primary key are underlined</a:t>
            </a:r>
          </a:p>
          <a:p>
            <a:r>
              <a:rPr lang="en-US" dirty="0"/>
              <a:t>Let’s assume that every country is partitioned into states and for every</a:t>
            </a:r>
          </a:p>
          <a:p>
            <a:pPr lvl="1"/>
            <a:r>
              <a:rPr lang="en-US" dirty="0"/>
              <a:t>Longitude and Latitude are always known</a:t>
            </a:r>
          </a:p>
          <a:p>
            <a:pPr lvl="1"/>
            <a:r>
              <a:rPr lang="en-US" dirty="0"/>
              <a:t>No two cities can have the same values of (Longitude, Latitude)</a:t>
            </a:r>
          </a:p>
          <a:p>
            <a:pPr lvl="1"/>
            <a:r>
              <a:rPr lang="en-US" dirty="0"/>
              <a:t>Country, State, and Name are always known</a:t>
            </a:r>
          </a:p>
          <a:p>
            <a:pPr lvl="1"/>
            <a:r>
              <a:rPr lang="en-US" dirty="0"/>
              <a:t>No two cities can have the same values of (Country, State, Name)</a:t>
            </a:r>
          </a:p>
          <a:p>
            <a:pPr lvl="1"/>
            <a:endParaRPr lang="en-US" dirty="0"/>
          </a:p>
          <a:p>
            <a:endParaRPr lang="en-US" dirty="0"/>
          </a:p>
        </p:txBody>
      </p:sp>
      <p:graphicFrame>
        <p:nvGraphicFramePr>
          <p:cNvPr id="5" name="Object 4">
            <a:extLst>
              <a:ext uri="{FF2B5EF4-FFF2-40B4-BE49-F238E27FC236}">
                <a16:creationId xmlns:a16="http://schemas.microsoft.com/office/drawing/2014/main" id="{D0E280D7-AE71-43CC-8051-A7D22C9E72CB}"/>
              </a:ext>
            </a:extLst>
          </p:cNvPr>
          <p:cNvGraphicFramePr>
            <a:graphicFrameLocks noChangeAspect="1"/>
          </p:cNvGraphicFramePr>
          <p:nvPr>
            <p:extLst>
              <p:ext uri="{D42A27DB-BD31-4B8C-83A1-F6EECF244321}">
                <p14:modId xmlns:p14="http://schemas.microsoft.com/office/powerpoint/2010/main" val="186717599"/>
              </p:ext>
            </p:extLst>
          </p:nvPr>
        </p:nvGraphicFramePr>
        <p:xfrm>
          <a:off x="609600" y="5861050"/>
          <a:ext cx="8534400" cy="1377950"/>
        </p:xfrm>
        <a:graphic>
          <a:graphicData uri="http://schemas.openxmlformats.org/presentationml/2006/ole">
            <mc:AlternateContent xmlns:mc="http://schemas.openxmlformats.org/markup-compatibility/2006">
              <mc:Choice xmlns:v="urn:schemas-microsoft-com:vml" Requires="v">
                <p:oleObj name="Visio" r:id="rId3" imgW="9404223" imgH="1517523" progId="Visio.Drawing.11">
                  <p:embed/>
                </p:oleObj>
              </mc:Choice>
              <mc:Fallback>
                <p:oleObj name="Visio" r:id="rId3" imgW="9404223" imgH="1517523" progId="Visio.Drawing.11">
                  <p:embed/>
                  <p:pic>
                    <p:nvPicPr>
                      <p:cNvPr id="614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861050"/>
                        <a:ext cx="8534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Primary Keys</a:t>
            </a:r>
          </a:p>
        </p:txBody>
      </p:sp>
      <p:sp>
        <p:nvSpPr>
          <p:cNvPr id="7172" name="Rectangle 3"/>
          <p:cNvSpPr>
            <a:spLocks noGrp="1" noChangeArrowheads="1"/>
          </p:cNvSpPr>
          <p:nvPr>
            <p:ph type="body" idx="1"/>
          </p:nvPr>
        </p:nvSpPr>
        <p:spPr/>
        <p:txBody>
          <a:bodyPr/>
          <a:lstStyle/>
          <a:p>
            <a:r>
              <a:rPr lang="en-US" dirty="0"/>
              <a:t>Under our assumptions, two primary key are possible, and we must choose one of them</a:t>
            </a:r>
          </a:p>
          <a:p>
            <a:r>
              <a:rPr lang="en-US" dirty="0"/>
              <a:t>So, in our example two ER diagrams are possible</a:t>
            </a:r>
          </a:p>
        </p:txBody>
      </p:sp>
      <p:graphicFrame>
        <p:nvGraphicFramePr>
          <p:cNvPr id="4" name="Object 3">
            <a:extLst>
              <a:ext uri="{FF2B5EF4-FFF2-40B4-BE49-F238E27FC236}">
                <a16:creationId xmlns:a16="http://schemas.microsoft.com/office/drawing/2014/main" id="{CD44354A-85BE-405D-949F-6E8516A51895}"/>
              </a:ext>
            </a:extLst>
          </p:cNvPr>
          <p:cNvGraphicFramePr>
            <a:graphicFrameLocks noChangeAspect="1"/>
          </p:cNvGraphicFramePr>
          <p:nvPr>
            <p:extLst>
              <p:ext uri="{D42A27DB-BD31-4B8C-83A1-F6EECF244321}">
                <p14:modId xmlns:p14="http://schemas.microsoft.com/office/powerpoint/2010/main" val="3623422224"/>
              </p:ext>
            </p:extLst>
          </p:nvPr>
        </p:nvGraphicFramePr>
        <p:xfrm>
          <a:off x="1181100" y="3217863"/>
          <a:ext cx="7696200" cy="3411537"/>
        </p:xfrm>
        <a:graphic>
          <a:graphicData uri="http://schemas.openxmlformats.org/presentationml/2006/ole">
            <mc:AlternateContent xmlns:mc="http://schemas.openxmlformats.org/markup-compatibility/2006">
              <mc:Choice xmlns:v="urn:schemas-microsoft-com:vml" Requires="v">
                <p:oleObj name="Visio" r:id="rId3" imgW="7696831" imgH="3410868" progId="Visio.Drawing.11">
                  <p:embed/>
                </p:oleObj>
              </mc:Choice>
              <mc:Fallback>
                <p:oleObj name="Visio" r:id="rId3" imgW="7696831" imgH="3410868" progId="Visio.Drawing.11">
                  <p:embed/>
                  <p:pic>
                    <p:nvPicPr>
                      <p:cNvPr id="0" name=""/>
                      <p:cNvPicPr/>
                      <p:nvPr/>
                    </p:nvPicPr>
                    <p:blipFill>
                      <a:blip r:embed="rId4"/>
                      <a:stretch>
                        <a:fillRect/>
                      </a:stretch>
                    </p:blipFill>
                    <p:spPr>
                      <a:xfrm>
                        <a:off x="1181100" y="3217863"/>
                        <a:ext cx="7696200" cy="3411537"/>
                      </a:xfrm>
                      <a:prstGeom prst="rect">
                        <a:avLst/>
                      </a:prstGeom>
                    </p:spPr>
                  </p:pic>
                </p:oleObj>
              </mc:Fallback>
            </mc:AlternateContent>
          </a:graphicData>
        </a:graphic>
      </p:graphicFrame>
    </p:spTree>
    <p:extLst>
      <p:ext uri="{BB962C8B-B14F-4D97-AF65-F5344CB8AC3E}">
        <p14:creationId xmlns:p14="http://schemas.microsoft.com/office/powerpoint/2010/main" val="364074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UNIQUE Constraint</a:t>
            </a:r>
          </a:p>
        </p:txBody>
      </p:sp>
      <p:sp>
        <p:nvSpPr>
          <p:cNvPr id="7172" name="Rectangle 3"/>
          <p:cNvSpPr>
            <a:spLocks noGrp="1" noChangeArrowheads="1"/>
          </p:cNvSpPr>
          <p:nvPr>
            <p:ph type="body" idx="1"/>
          </p:nvPr>
        </p:nvSpPr>
        <p:spPr/>
        <p:txBody>
          <a:bodyPr/>
          <a:lstStyle/>
          <a:p>
            <a:r>
              <a:rPr lang="en-US" dirty="0"/>
              <a:t>Let’s assume for now that some countries are partitioned into states, and some are not</a:t>
            </a:r>
          </a:p>
          <a:p>
            <a:r>
              <a:rPr lang="en-US" dirty="0"/>
              <a:t>For countries with states</a:t>
            </a:r>
          </a:p>
          <a:p>
            <a:pPr lvl="1"/>
            <a:r>
              <a:rPr lang="en-US" dirty="0"/>
              <a:t>No two cities in the same state can have the same name</a:t>
            </a:r>
          </a:p>
          <a:p>
            <a:r>
              <a:rPr lang="en-US" dirty="0"/>
              <a:t>For countries without states</a:t>
            </a:r>
          </a:p>
          <a:p>
            <a:pPr lvl="1"/>
            <a:r>
              <a:rPr lang="en-US" dirty="0"/>
              <a:t>No two cities (in that country) can have the same name</a:t>
            </a:r>
          </a:p>
          <a:p>
            <a:r>
              <a:rPr lang="en-US" dirty="0"/>
              <a:t>So sometimes the value of State is unknown/inapplicable</a:t>
            </a:r>
          </a:p>
          <a:p>
            <a:r>
              <a:rPr lang="en-US" dirty="0">
                <a:solidFill>
                  <a:srgbClr val="FC0128"/>
                </a:solidFill>
              </a:rPr>
              <a:t>(Country, State, City) cannot be the primary key</a:t>
            </a:r>
          </a:p>
          <a:p>
            <a:r>
              <a:rPr lang="en-US" dirty="0">
                <a:solidFill>
                  <a:srgbClr val="FC0128"/>
                </a:solidFill>
              </a:rPr>
              <a:t>But no two cities can have the same values of (Country, State, Name</a:t>
            </a:r>
          </a:p>
          <a:p>
            <a:r>
              <a:rPr lang="en-US" dirty="0"/>
              <a:t>This is specified by stating that (Country, State, City) is </a:t>
            </a:r>
            <a:r>
              <a:rPr lang="en-US" b="1" i="1" dirty="0">
                <a:solidFill>
                  <a:srgbClr val="FC0128"/>
                </a:solidFill>
              </a:rPr>
              <a:t>UNIQUE</a:t>
            </a:r>
          </a:p>
          <a:p>
            <a:pPr lvl="1"/>
            <a:r>
              <a:rPr lang="en-US" dirty="0"/>
              <a:t>What exactly this means will be discussed when we talk about SQL DDL</a:t>
            </a:r>
          </a:p>
          <a:p>
            <a:r>
              <a:rPr lang="en-US" dirty="0"/>
              <a:t>Of course, every key satisfies the UNIQUE constraint</a:t>
            </a:r>
          </a:p>
        </p:txBody>
      </p:sp>
    </p:spTree>
    <p:extLst>
      <p:ext uri="{BB962C8B-B14F-4D97-AF65-F5344CB8AC3E}">
        <p14:creationId xmlns:p14="http://schemas.microsoft.com/office/powerpoint/2010/main" val="3106084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Relationship</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3220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Relationship</a:t>
            </a:r>
          </a:p>
        </p:txBody>
      </p:sp>
      <p:sp>
        <p:nvSpPr>
          <p:cNvPr id="71683" name="Rectangle 3"/>
          <p:cNvSpPr>
            <a:spLocks noGrp="1" noChangeArrowheads="1"/>
          </p:cNvSpPr>
          <p:nvPr>
            <p:ph type="body" idx="1"/>
          </p:nvPr>
        </p:nvSpPr>
        <p:spPr/>
        <p:txBody>
          <a:bodyPr/>
          <a:lstStyle/>
          <a:p>
            <a:r>
              <a:rPr lang="en-US" dirty="0"/>
              <a:t>Several entity sets (one or more) can participate in a </a:t>
            </a:r>
            <a:r>
              <a:rPr lang="en-US" b="1" i="1" dirty="0">
                <a:solidFill>
                  <a:srgbClr val="FC0128"/>
                </a:solidFill>
              </a:rPr>
              <a:t>relationship</a:t>
            </a:r>
          </a:p>
          <a:p>
            <a:r>
              <a:rPr lang="en-US" dirty="0">
                <a:solidFill>
                  <a:schemeClr val="folHlink"/>
                </a:solidFill>
              </a:rPr>
              <a:t>Relationships are denoted by diamonds, to which the participating entities are “attached” at the vertices of the diamond</a:t>
            </a:r>
          </a:p>
          <a:p>
            <a:r>
              <a:rPr lang="en-US" dirty="0"/>
              <a:t>A relationship could be unary, binary, ternary, ….</a:t>
            </a:r>
          </a:p>
          <a:p>
            <a:pPr lvl="1"/>
            <a:r>
              <a:rPr lang="en-US" dirty="0"/>
              <a:t>These refer to the number of “slots” in a relationship</a:t>
            </a:r>
          </a:p>
          <a:p>
            <a:pPr lvl="1"/>
            <a:r>
              <a:rPr lang="en-US" dirty="0"/>
              <a:t>&lt; is binary as there are two “slots” for variables, e.g., x &lt; y (the “slots” are x and y)</a:t>
            </a:r>
          </a:p>
          <a:p>
            <a:pPr lvl="1"/>
            <a:r>
              <a:rPr lang="en-US" dirty="0"/>
              <a:t>&lt; 0 is unary as there is one “slot” for variables, e.g., x &lt; 0 (the “slot</a:t>
            </a:r>
            <a:r>
              <a:rPr lang="en-US"/>
              <a:t>” is </a:t>
            </a:r>
            <a:r>
              <a:rPr lang="en-US" dirty="0"/>
              <a:t>x)</a:t>
            </a:r>
          </a:p>
          <a:p>
            <a:r>
              <a:rPr lang="en-US" dirty="0"/>
              <a:t>By convention, a capitalized verb in third person singular (e.g., Likes), though we may not adhere to this convention if not adhering to it makes things clearer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02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Relationship</a:t>
            </a:r>
          </a:p>
        </p:txBody>
      </p:sp>
      <p:sp>
        <p:nvSpPr>
          <p:cNvPr id="72707" name="Rectangle 3"/>
          <p:cNvSpPr>
            <a:spLocks noGrp="1" noChangeArrowheads="1"/>
          </p:cNvSpPr>
          <p:nvPr>
            <p:ph type="body" idx="1"/>
          </p:nvPr>
        </p:nvSpPr>
        <p:spPr/>
        <p:txBody>
          <a:bodyPr/>
          <a:lstStyle/>
          <a:p>
            <a:r>
              <a:rPr lang="en-US" dirty="0"/>
              <a:t>We will have some examples of relationships</a:t>
            </a:r>
          </a:p>
          <a:p>
            <a:r>
              <a:rPr lang="en-US" dirty="0"/>
              <a:t>We will use three entity sets, with entities (and their attributes) in those entity sets listed below</a:t>
            </a:r>
          </a:p>
          <a:p>
            <a:endParaRPr lang="en-US" dirty="0"/>
          </a:p>
          <a:p>
            <a:endParaRPr lang="en-US" dirty="0"/>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72967160"/>
              </p:ext>
            </p:extLst>
          </p:nvPr>
        </p:nvGraphicFramePr>
        <p:xfrm>
          <a:off x="1066800" y="3886200"/>
          <a:ext cx="2133600" cy="2225040"/>
        </p:xfrm>
        <a:graphic>
          <a:graphicData uri="http://schemas.openxmlformats.org/drawingml/2006/table">
            <a:tbl>
              <a:tblPr firstRow="1" bandCol="1">
                <a:tableStyleId>{21E4AEA4-8DFA-4A89-87EB-49C32662AFE0}</a:tableStyleId>
              </a:tblPr>
              <a:tblGrid>
                <a:gridCol w="990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pPr algn="ctr"/>
                      <a:r>
                        <a:rPr lang="en-US" dirty="0"/>
                        <a:t>Person</a:t>
                      </a:r>
                    </a:p>
                  </a:txBody>
                  <a:tcPr/>
                </a:tc>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Chee</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Lakshmi</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Marsha</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Michael</a:t>
                      </a:r>
                    </a:p>
                  </a:txBody>
                  <a:tcPr/>
                </a:tc>
                <a:extLst>
                  <a:ext uri="{0D108BD9-81ED-4DB2-BD59-A6C34878D82A}">
                    <a16:rowId xmlns:a16="http://schemas.microsoft.com/office/drawing/2014/main" val="10004"/>
                  </a:ext>
                </a:extLst>
              </a:tr>
              <a:tr h="370840">
                <a:tc>
                  <a:txBody>
                    <a:bodyPr/>
                    <a:lstStyle/>
                    <a:p>
                      <a:pPr algn="l"/>
                      <a:endParaRPr lang="en-US" dirty="0"/>
                    </a:p>
                  </a:txBody>
                  <a:tcPr>
                    <a:noFill/>
                  </a:tcPr>
                </a:tc>
                <a:tc>
                  <a:txBody>
                    <a:bodyPr/>
                    <a:lstStyle/>
                    <a:p>
                      <a:pPr algn="l"/>
                      <a:r>
                        <a:rPr lang="en-US" dirty="0"/>
                        <a:t>Jinyang</a:t>
                      </a:r>
                    </a:p>
                  </a:txBody>
                  <a:tcPr/>
                </a:tc>
                <a:extLst>
                  <a:ext uri="{0D108BD9-81ED-4DB2-BD59-A6C34878D82A}">
                    <a16:rowId xmlns:a16="http://schemas.microsoft.com/office/drawing/2014/main" val="10005"/>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814546897"/>
              </p:ext>
            </p:extLst>
          </p:nvPr>
        </p:nvGraphicFramePr>
        <p:xfrm>
          <a:off x="3733800" y="3886200"/>
          <a:ext cx="2362200" cy="1854200"/>
        </p:xfrm>
        <a:graphic>
          <a:graphicData uri="http://schemas.openxmlformats.org/drawingml/2006/table">
            <a:tbl>
              <a:tblPr firstRow="1" bandCol="1">
                <a:tableStyleId>{21E4AEA4-8DFA-4A89-87EB-49C32662AFE0}</a:tableStyleId>
              </a:tblPr>
              <a:tblGrid>
                <a:gridCol w="990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370840">
                <a:tc>
                  <a:txBody>
                    <a:bodyPr/>
                    <a:lstStyle/>
                    <a:p>
                      <a:pPr algn="ctr"/>
                      <a:r>
                        <a:rPr lang="en-US" dirty="0"/>
                        <a:t>Vendor</a:t>
                      </a:r>
                    </a:p>
                  </a:txBody>
                  <a:tcPr/>
                </a:tc>
                <a:tc>
                  <a:txBody>
                    <a:bodyPr/>
                    <a:lstStyle/>
                    <a:p>
                      <a:pPr algn="ctr"/>
                      <a:r>
                        <a:rPr lang="en-US" dirty="0"/>
                        <a:t>Company</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IBM</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Apple</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Dell</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HP</a:t>
                      </a:r>
                    </a:p>
                  </a:txBody>
                  <a:tcPr/>
                </a:tc>
                <a:extLst>
                  <a:ext uri="{0D108BD9-81ED-4DB2-BD59-A6C34878D82A}">
                    <a16:rowId xmlns:a16="http://schemas.microsoft.com/office/drawing/2014/main" val="10004"/>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735000796"/>
              </p:ext>
            </p:extLst>
          </p:nvPr>
        </p:nvGraphicFramePr>
        <p:xfrm>
          <a:off x="6705600" y="3886200"/>
          <a:ext cx="2362200" cy="1483360"/>
        </p:xfrm>
        <a:graphic>
          <a:graphicData uri="http://schemas.openxmlformats.org/drawingml/2006/table">
            <a:tbl>
              <a:tblPr firstRow="1" bandCol="1">
                <a:tableStyleId>{21E4AEA4-8DFA-4A89-87EB-49C32662AFE0}</a:tableStyleId>
              </a:tblPr>
              <a:tblGrid>
                <a:gridCol w="1101318">
                  <a:extLst>
                    <a:ext uri="{9D8B030D-6E8A-4147-A177-3AD203B41FA5}">
                      <a16:colId xmlns:a16="http://schemas.microsoft.com/office/drawing/2014/main" val="20000"/>
                    </a:ext>
                  </a:extLst>
                </a:gridCol>
                <a:gridCol w="1260882">
                  <a:extLst>
                    <a:ext uri="{9D8B030D-6E8A-4147-A177-3AD203B41FA5}">
                      <a16:colId xmlns:a16="http://schemas.microsoft.com/office/drawing/2014/main" val="20001"/>
                    </a:ext>
                  </a:extLst>
                </a:gridCol>
              </a:tblGrid>
              <a:tr h="370840">
                <a:tc>
                  <a:txBody>
                    <a:bodyPr/>
                    <a:lstStyle/>
                    <a:p>
                      <a:pPr algn="ctr"/>
                      <a:r>
                        <a:rPr lang="en-US" dirty="0"/>
                        <a:t>Product</a:t>
                      </a:r>
                    </a:p>
                  </a:txBody>
                  <a:tcPr/>
                </a:tc>
                <a:tc>
                  <a:txBody>
                    <a:bodyPr/>
                    <a:lstStyle/>
                    <a:p>
                      <a:pPr algn="ctr"/>
                      <a:r>
                        <a:rPr lang="en-US" dirty="0"/>
                        <a:t>Type</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computer</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monitor</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printer</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dirty="0"/>
              <a:t>Binary Relationship</a:t>
            </a:r>
          </a:p>
        </p:txBody>
      </p:sp>
      <p:sp>
        <p:nvSpPr>
          <p:cNvPr id="8196" name="Rectangle 3"/>
          <p:cNvSpPr>
            <a:spLocks noGrp="1" noChangeArrowheads="1"/>
          </p:cNvSpPr>
          <p:nvPr>
            <p:ph type="body" idx="1"/>
          </p:nvPr>
        </p:nvSpPr>
        <p:spPr/>
        <p:txBody>
          <a:bodyPr/>
          <a:lstStyle/>
          <a:p>
            <a:r>
              <a:rPr lang="en-US" dirty="0"/>
              <a:t>Let’s look at Likes, listing all pairs of (</a:t>
            </a:r>
            <a:r>
              <a:rPr lang="en-US" i="1" dirty="0"/>
              <a:t>x</a:t>
            </a:r>
            <a:r>
              <a:rPr lang="en-US" dirty="0"/>
              <a:t>,</a:t>
            </a:r>
            <a:r>
              <a:rPr lang="en-US" i="1" dirty="0"/>
              <a:t>y</a:t>
            </a:r>
            <a:r>
              <a:rPr lang="en-US" dirty="0"/>
              <a:t>) where person </a:t>
            </a:r>
            <a:r>
              <a:rPr lang="en-US" i="1" dirty="0"/>
              <a:t>x</a:t>
            </a:r>
            <a:r>
              <a:rPr lang="en-US" dirty="0"/>
              <a:t> Likes product </a:t>
            </a:r>
            <a:r>
              <a:rPr lang="en-US" i="1" dirty="0"/>
              <a:t>y, </a:t>
            </a:r>
            <a:r>
              <a:rPr lang="en-US" dirty="0"/>
              <a:t>and the associated ER diagram</a:t>
            </a:r>
            <a:endParaRPr lang="en-US" i="1" dirty="0"/>
          </a:p>
          <a:p>
            <a:r>
              <a:rPr lang="en-US" dirty="0"/>
              <a:t>First listing the relationship informally:</a:t>
            </a:r>
          </a:p>
          <a:p>
            <a:pPr lvl="1"/>
            <a:r>
              <a:rPr lang="en-US" dirty="0"/>
              <a:t>Chee likes computer</a:t>
            </a:r>
          </a:p>
          <a:p>
            <a:pPr lvl="1"/>
            <a:r>
              <a:rPr lang="en-US" dirty="0"/>
              <a:t>Chee likes monitor</a:t>
            </a:r>
          </a:p>
          <a:p>
            <a:pPr lvl="1"/>
            <a:r>
              <a:rPr lang="en-US" dirty="0"/>
              <a:t>Lakshmi likes computer</a:t>
            </a:r>
          </a:p>
          <a:p>
            <a:pPr lvl="1"/>
            <a:r>
              <a:rPr lang="en-US" dirty="0"/>
              <a:t>Marsha likes computer</a:t>
            </a:r>
          </a:p>
          <a:p>
            <a:r>
              <a:rPr lang="en-US" dirty="0"/>
              <a:t>Note</a:t>
            </a:r>
          </a:p>
          <a:p>
            <a:pPr lvl="1"/>
            <a:r>
              <a:rPr lang="en-US" dirty="0"/>
              <a:t>Not every person has to Like a product</a:t>
            </a:r>
          </a:p>
          <a:p>
            <a:pPr lvl="1"/>
            <a:r>
              <a:rPr lang="en-US" dirty="0"/>
              <a:t>Not every product has to have a person who Likes it (informally, be Liked)</a:t>
            </a:r>
          </a:p>
          <a:p>
            <a:pPr lvl="1"/>
            <a:r>
              <a:rPr lang="en-US" dirty="0"/>
              <a:t>A person may Like many products</a:t>
            </a:r>
          </a:p>
          <a:p>
            <a:pPr lvl="1"/>
            <a:r>
              <a:rPr lang="en-US" dirty="0"/>
              <a:t>A product may have many persons each of whom Likes it</a:t>
            </a:r>
          </a:p>
          <a:p>
            <a:pPr lvl="1"/>
            <a:r>
              <a:rPr lang="en-US" dirty="0"/>
              <a:t>“Likes” is just a word in the diagram: maybe product likes person</a:t>
            </a:r>
          </a:p>
        </p:txBody>
      </p:sp>
      <p:graphicFrame>
        <p:nvGraphicFramePr>
          <p:cNvPr id="3" name="Object 2"/>
          <p:cNvGraphicFramePr>
            <a:graphicFrameLocks noChangeAspect="1"/>
          </p:cNvGraphicFramePr>
          <p:nvPr>
            <p:extLst>
              <p:ext uri="{D42A27DB-BD31-4B8C-83A1-F6EECF244321}">
                <p14:modId xmlns:p14="http://schemas.microsoft.com/office/powerpoint/2010/main" val="926418800"/>
              </p:ext>
            </p:extLst>
          </p:nvPr>
        </p:nvGraphicFramePr>
        <p:xfrm>
          <a:off x="2527300" y="6546850"/>
          <a:ext cx="5003800" cy="920750"/>
        </p:xfrm>
        <a:graphic>
          <a:graphicData uri="http://schemas.openxmlformats.org/presentationml/2006/ole">
            <mc:AlternateContent xmlns:mc="http://schemas.openxmlformats.org/markup-compatibility/2006">
              <mc:Choice xmlns:v="urn:schemas-microsoft-com:vml" Requires="v">
                <p:oleObj name="Visio" r:id="rId3" imgW="5006572" imgH="926546" progId="Visio.Drawing.11">
                  <p:embed/>
                </p:oleObj>
              </mc:Choice>
              <mc:Fallback>
                <p:oleObj name="Visio" r:id="rId3" imgW="5006572" imgH="926546" progId="Visio.Drawing.11">
                  <p:embed/>
                  <p:pic>
                    <p:nvPicPr>
                      <p:cNvPr id="3" name="Object 2"/>
                      <p:cNvPicPr/>
                      <p:nvPr/>
                    </p:nvPicPr>
                    <p:blipFill>
                      <a:blip r:embed="rId4"/>
                      <a:stretch>
                        <a:fillRect/>
                      </a:stretch>
                    </p:blipFill>
                    <p:spPr>
                      <a:xfrm>
                        <a:off x="2527300" y="6546850"/>
                        <a:ext cx="5003800" cy="92075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Relationships</a:t>
            </a:r>
          </a:p>
        </p:txBody>
      </p:sp>
      <p:sp>
        <p:nvSpPr>
          <p:cNvPr id="73731" name="Rectangle 3"/>
          <p:cNvSpPr>
            <a:spLocks noGrp="1" noChangeArrowheads="1"/>
          </p:cNvSpPr>
          <p:nvPr>
            <p:ph type="body" idx="1"/>
          </p:nvPr>
        </p:nvSpPr>
        <p:spPr/>
        <p:txBody>
          <a:bodyPr/>
          <a:lstStyle/>
          <a:p>
            <a:r>
              <a:rPr lang="en-US" dirty="0"/>
              <a:t>Formally we say that </a:t>
            </a:r>
            <a:r>
              <a:rPr lang="en-US" i="1" dirty="0"/>
              <a:t>R </a:t>
            </a:r>
            <a:r>
              <a:rPr lang="en-US" dirty="0"/>
              <a:t>is a </a:t>
            </a:r>
            <a:r>
              <a:rPr lang="en-US" b="1" i="1" dirty="0">
                <a:solidFill>
                  <a:srgbClr val="FC0128"/>
                </a:solidFill>
              </a:rPr>
              <a:t>relationship</a:t>
            </a:r>
            <a:r>
              <a:rPr lang="en-US" dirty="0"/>
              <a:t> among (not necessarily distinct) entity sets </a:t>
            </a:r>
            <a:r>
              <a:rPr lang="en-US" i="1" dirty="0"/>
              <a:t>E</a:t>
            </a:r>
            <a:r>
              <a:rPr lang="en-US" baseline="-25000" dirty="0"/>
              <a:t>1</a:t>
            </a:r>
            <a:r>
              <a:rPr lang="en-US" dirty="0">
                <a:cs typeface="Arial" charset="0"/>
              </a:rPr>
              <a:t>, </a:t>
            </a:r>
            <a:r>
              <a:rPr lang="en-US" i="1" dirty="0"/>
              <a:t>E</a:t>
            </a:r>
            <a:r>
              <a:rPr lang="en-US" baseline="-25000" dirty="0"/>
              <a:t>2</a:t>
            </a:r>
            <a:r>
              <a:rPr lang="en-US" dirty="0"/>
              <a:t>, </a:t>
            </a:r>
            <a:r>
              <a:rPr lang="en-US" dirty="0">
                <a:cs typeface="Arial" charset="0"/>
              </a:rPr>
              <a:t>…, </a:t>
            </a:r>
            <a:r>
              <a:rPr lang="en-US" i="1" dirty="0"/>
              <a:t>E</a:t>
            </a:r>
            <a:r>
              <a:rPr lang="en-US" i="1" baseline="-25000" dirty="0"/>
              <a:t>n </a:t>
            </a:r>
            <a:r>
              <a:rPr lang="en-US" dirty="0"/>
              <a:t>if and only if </a:t>
            </a:r>
            <a:r>
              <a:rPr lang="en-US" i="1" dirty="0"/>
              <a:t>R </a:t>
            </a:r>
            <a:r>
              <a:rPr lang="en-US" dirty="0"/>
              <a:t>is a subset of</a:t>
            </a:r>
            <a:r>
              <a:rPr lang="en-US" i="1" dirty="0"/>
              <a:t> E</a:t>
            </a:r>
            <a:r>
              <a:rPr lang="en-US" baseline="-25000" dirty="0"/>
              <a:t>1</a:t>
            </a:r>
            <a:r>
              <a:rPr lang="en-US" dirty="0"/>
              <a:t> </a:t>
            </a:r>
            <a:r>
              <a:rPr lang="en-US" dirty="0">
                <a:cs typeface="Arial" charset="0"/>
              </a:rPr>
              <a:t>× </a:t>
            </a:r>
            <a:r>
              <a:rPr lang="en-US" i="1" dirty="0"/>
              <a:t>E</a:t>
            </a:r>
            <a:r>
              <a:rPr lang="en-US" baseline="-25000" dirty="0"/>
              <a:t>2</a:t>
            </a:r>
            <a:r>
              <a:rPr lang="en-US" dirty="0"/>
              <a:t> </a:t>
            </a:r>
            <a:r>
              <a:rPr lang="en-US" dirty="0">
                <a:cs typeface="Arial" charset="0"/>
              </a:rPr>
              <a:t>×…× </a:t>
            </a:r>
            <a:r>
              <a:rPr lang="en-US" i="1" dirty="0"/>
              <a:t>E</a:t>
            </a:r>
            <a:r>
              <a:rPr lang="en-US" i="1" baseline="-25000" dirty="0"/>
              <a:t>n </a:t>
            </a:r>
            <a:r>
              <a:rPr lang="en-US" i="1" dirty="0"/>
              <a:t> </a:t>
            </a:r>
            <a:r>
              <a:rPr lang="en-US" dirty="0"/>
              <a:t>(Cartesian product)</a:t>
            </a:r>
          </a:p>
          <a:p>
            <a:r>
              <a:rPr lang="en-US" dirty="0"/>
              <a:t>In our example above:</a:t>
            </a:r>
          </a:p>
          <a:p>
            <a:pPr lvl="1"/>
            <a:r>
              <a:rPr lang="en-US" i="1" dirty="0"/>
              <a:t>n = 2</a:t>
            </a:r>
          </a:p>
          <a:p>
            <a:pPr lvl="1"/>
            <a:r>
              <a:rPr lang="en-US" i="1" dirty="0"/>
              <a:t>E</a:t>
            </a:r>
            <a:r>
              <a:rPr lang="en-US" baseline="-25000" dirty="0"/>
              <a:t>1 </a:t>
            </a:r>
            <a:r>
              <a:rPr lang="en-US" dirty="0"/>
              <a:t>= {Chee, Lakshmi, Marsha, Michael, Jinyang}</a:t>
            </a:r>
          </a:p>
          <a:p>
            <a:pPr lvl="1"/>
            <a:r>
              <a:rPr lang="en-US" i="1" dirty="0" err="1"/>
              <a:t>E</a:t>
            </a:r>
            <a:r>
              <a:rPr lang="en-US" baseline="-25000" dirty="0" err="1"/>
              <a:t>2</a:t>
            </a:r>
            <a:r>
              <a:rPr lang="en-US" baseline="-25000" dirty="0"/>
              <a:t> </a:t>
            </a:r>
            <a:r>
              <a:rPr lang="en-US" dirty="0"/>
              <a:t>= {computer, monitor, printer}</a:t>
            </a:r>
          </a:p>
          <a:p>
            <a:pPr lvl="1"/>
            <a:r>
              <a:rPr lang="en-US" i="1" dirty="0"/>
              <a:t>E</a:t>
            </a:r>
            <a:r>
              <a:rPr lang="en-US" baseline="-25000" dirty="0"/>
              <a:t>1</a:t>
            </a:r>
            <a:r>
              <a:rPr lang="en-US" dirty="0"/>
              <a:t> </a:t>
            </a:r>
            <a:r>
              <a:rPr lang="en-US" dirty="0">
                <a:cs typeface="Arial" charset="0"/>
              </a:rPr>
              <a:t>× </a:t>
            </a:r>
            <a:r>
              <a:rPr lang="en-US" i="1" dirty="0"/>
              <a:t>E</a:t>
            </a:r>
            <a:r>
              <a:rPr lang="en-US" baseline="-25000" dirty="0"/>
              <a:t>2</a:t>
            </a:r>
            <a:r>
              <a:rPr lang="en-US" dirty="0"/>
              <a:t> = { (Chee,computer), (Chee,monitor), (Chee,printer), (Lakshmi,computer), (Lakshmi,monitor), (Lakshmi,printer), (Marsha,computer), (Marsha,monitor), (Marsha,printer), (Michael,computer), (Michael,monitor), (Michael,printer), (Jinyang,computer), (Jinyang,monitor), (Jinyang,printer) }</a:t>
            </a:r>
          </a:p>
          <a:p>
            <a:pPr lvl="1"/>
            <a:r>
              <a:rPr lang="en-US" i="1" dirty="0"/>
              <a:t>R</a:t>
            </a:r>
            <a:r>
              <a:rPr lang="en-US" dirty="0"/>
              <a:t> = { (Chee,computer), (Chee,monitor), (Lakshmi,computer), (Marsha,monitor) }</a:t>
            </a:r>
          </a:p>
          <a:p>
            <a:r>
              <a:rPr lang="en-US" i="1" dirty="0"/>
              <a:t>R</a:t>
            </a:r>
            <a:r>
              <a:rPr lang="en-US" dirty="0"/>
              <a:t> is a set (unordered, as every set) of ordered tuples, or sequences (here of length two, that is pairs)</a:t>
            </a:r>
            <a:endParaRPr lang="en-US" i="1" dirty="0"/>
          </a:p>
          <a:p>
            <a:pPr lvl="1"/>
            <a:endParaRPr lang="en-US" i="1"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0C1F-0FA0-4816-8699-1A44AA292FA9}"/>
              </a:ext>
            </a:extLst>
          </p:cNvPr>
          <p:cNvSpPr>
            <a:spLocks noGrp="1"/>
          </p:cNvSpPr>
          <p:nvPr>
            <p:ph type="title"/>
          </p:nvPr>
        </p:nvSpPr>
        <p:spPr/>
        <p:txBody>
          <a:bodyPr/>
          <a:lstStyle/>
          <a:p>
            <a:r>
              <a:rPr lang="en-US" dirty="0"/>
              <a:t>Our Cartesian Product</a:t>
            </a:r>
          </a:p>
        </p:txBody>
      </p:sp>
      <p:sp>
        <p:nvSpPr>
          <p:cNvPr id="3" name="Content Placeholder 2">
            <a:extLst>
              <a:ext uri="{FF2B5EF4-FFF2-40B4-BE49-F238E27FC236}">
                <a16:creationId xmlns:a16="http://schemas.microsoft.com/office/drawing/2014/main" id="{BFED88AA-107E-435F-93F7-1B495E0BB141}"/>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A374D8A5-3CD4-4DC4-B043-1D3F9E34937D}"/>
              </a:ext>
            </a:extLst>
          </p:cNvPr>
          <p:cNvGraphicFramePr>
            <a:graphicFrameLocks noChangeAspect="1"/>
          </p:cNvGraphicFramePr>
          <p:nvPr>
            <p:extLst>
              <p:ext uri="{D42A27DB-BD31-4B8C-83A1-F6EECF244321}">
                <p14:modId xmlns:p14="http://schemas.microsoft.com/office/powerpoint/2010/main" val="2450467008"/>
              </p:ext>
            </p:extLst>
          </p:nvPr>
        </p:nvGraphicFramePr>
        <p:xfrm>
          <a:off x="2057400" y="2427287"/>
          <a:ext cx="5943600" cy="3668713"/>
        </p:xfrm>
        <a:graphic>
          <a:graphicData uri="http://schemas.openxmlformats.org/presentationml/2006/ole">
            <mc:AlternateContent xmlns:mc="http://schemas.openxmlformats.org/markup-compatibility/2006">
              <mc:Choice xmlns:v="urn:schemas-microsoft-com:vml" Requires="v">
                <p:oleObj name="Visio" r:id="rId2" imgW="5944218" imgH="3668358" progId="Visio.Drawing.11">
                  <p:embed/>
                </p:oleObj>
              </mc:Choice>
              <mc:Fallback>
                <p:oleObj name="Visio" r:id="rId2" imgW="5944218" imgH="3668358" progId="Visio.Drawing.11">
                  <p:embed/>
                  <p:pic>
                    <p:nvPicPr>
                      <p:cNvPr id="0" name=""/>
                      <p:cNvPicPr/>
                      <p:nvPr/>
                    </p:nvPicPr>
                    <p:blipFill>
                      <a:blip r:embed="rId3"/>
                      <a:stretch>
                        <a:fillRect/>
                      </a:stretch>
                    </p:blipFill>
                    <p:spPr>
                      <a:xfrm>
                        <a:off x="2057400" y="2427287"/>
                        <a:ext cx="5943600" cy="3668713"/>
                      </a:xfrm>
                      <a:prstGeom prst="rect">
                        <a:avLst/>
                      </a:prstGeom>
                    </p:spPr>
                  </p:pic>
                </p:oleObj>
              </mc:Fallback>
            </mc:AlternateContent>
          </a:graphicData>
        </a:graphic>
      </p:graphicFrame>
    </p:spTree>
    <p:extLst>
      <p:ext uri="{BB962C8B-B14F-4D97-AF65-F5344CB8AC3E}">
        <p14:creationId xmlns:p14="http://schemas.microsoft.com/office/powerpoint/2010/main" val="676513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542D-2263-4831-BFDF-84E02C91764F}"/>
              </a:ext>
            </a:extLst>
          </p:cNvPr>
          <p:cNvSpPr>
            <a:spLocks noGrp="1"/>
          </p:cNvSpPr>
          <p:nvPr>
            <p:ph type="title"/>
          </p:nvPr>
        </p:nvSpPr>
        <p:spPr/>
        <p:txBody>
          <a:bodyPr/>
          <a:lstStyle/>
          <a:p>
            <a:r>
              <a:rPr lang="en-US" dirty="0"/>
              <a:t>Our Instance Of The Relationship</a:t>
            </a:r>
          </a:p>
        </p:txBody>
      </p:sp>
      <p:sp>
        <p:nvSpPr>
          <p:cNvPr id="3" name="Content Placeholder 2">
            <a:extLst>
              <a:ext uri="{FF2B5EF4-FFF2-40B4-BE49-F238E27FC236}">
                <a16:creationId xmlns:a16="http://schemas.microsoft.com/office/drawing/2014/main" id="{5F8E444C-F0E0-4D87-B57C-0F6C444C6296}"/>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71723757-6F32-4950-970E-7B61B740C4C6}"/>
              </a:ext>
            </a:extLst>
          </p:cNvPr>
          <p:cNvGraphicFramePr>
            <a:graphicFrameLocks noChangeAspect="1"/>
          </p:cNvGraphicFramePr>
          <p:nvPr>
            <p:extLst>
              <p:ext uri="{D42A27DB-BD31-4B8C-83A1-F6EECF244321}">
                <p14:modId xmlns:p14="http://schemas.microsoft.com/office/powerpoint/2010/main" val="3842287120"/>
              </p:ext>
            </p:extLst>
          </p:nvPr>
        </p:nvGraphicFramePr>
        <p:xfrm>
          <a:off x="2057400" y="2579687"/>
          <a:ext cx="5943600" cy="3668713"/>
        </p:xfrm>
        <a:graphic>
          <a:graphicData uri="http://schemas.openxmlformats.org/presentationml/2006/ole">
            <mc:AlternateContent xmlns:mc="http://schemas.openxmlformats.org/markup-compatibility/2006">
              <mc:Choice xmlns:v="urn:schemas-microsoft-com:vml" Requires="v">
                <p:oleObj name="Visio" r:id="rId2" imgW="5944218" imgH="3668358" progId="Visio.Drawing.11">
                  <p:embed/>
                </p:oleObj>
              </mc:Choice>
              <mc:Fallback>
                <p:oleObj name="Visio" r:id="rId2" imgW="5944218" imgH="3668358" progId="Visio.Drawing.11">
                  <p:embed/>
                  <p:pic>
                    <p:nvPicPr>
                      <p:cNvPr id="0" name=""/>
                      <p:cNvPicPr/>
                      <p:nvPr/>
                    </p:nvPicPr>
                    <p:blipFill>
                      <a:blip r:embed="rId3"/>
                      <a:stretch>
                        <a:fillRect/>
                      </a:stretch>
                    </p:blipFill>
                    <p:spPr>
                      <a:xfrm>
                        <a:off x="2057400" y="2579687"/>
                        <a:ext cx="5943600" cy="3668713"/>
                      </a:xfrm>
                      <a:prstGeom prst="rect">
                        <a:avLst/>
                      </a:prstGeom>
                    </p:spPr>
                  </p:pic>
                </p:oleObj>
              </mc:Fallback>
            </mc:AlternateContent>
          </a:graphicData>
        </a:graphic>
      </p:graphicFrame>
    </p:spTree>
    <p:extLst>
      <p:ext uri="{BB962C8B-B14F-4D97-AF65-F5344CB8AC3E}">
        <p14:creationId xmlns:p14="http://schemas.microsoft.com/office/powerpoint/2010/main" val="2919390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Relationships</a:t>
            </a:r>
          </a:p>
        </p:txBody>
      </p:sp>
      <p:sp>
        <p:nvSpPr>
          <p:cNvPr id="74755" name="Content Placeholder 2"/>
          <p:cNvSpPr>
            <a:spLocks noGrp="1"/>
          </p:cNvSpPr>
          <p:nvPr>
            <p:ph idx="1"/>
          </p:nvPr>
        </p:nvSpPr>
        <p:spPr/>
        <p:txBody>
          <a:bodyPr/>
          <a:lstStyle/>
          <a:p>
            <a:r>
              <a:rPr lang="en-US" dirty="0"/>
              <a:t>Let us elaborate</a:t>
            </a:r>
          </a:p>
          <a:p>
            <a:r>
              <a:rPr lang="en-US" i="1" dirty="0"/>
              <a:t>E</a:t>
            </a:r>
            <a:r>
              <a:rPr lang="en-US" baseline="-25000" dirty="0"/>
              <a:t>1</a:t>
            </a:r>
            <a:r>
              <a:rPr lang="en-US" dirty="0"/>
              <a:t> </a:t>
            </a:r>
            <a:r>
              <a:rPr lang="en-US" dirty="0">
                <a:cs typeface="Arial" charset="0"/>
              </a:rPr>
              <a:t>× </a:t>
            </a:r>
            <a:r>
              <a:rPr lang="en-US" i="1" dirty="0"/>
              <a:t>E</a:t>
            </a:r>
            <a:r>
              <a:rPr lang="en-US" baseline="-25000" dirty="0"/>
              <a:t>2  </a:t>
            </a:r>
            <a:r>
              <a:rPr lang="en-US" dirty="0"/>
              <a:t>was the “universe”</a:t>
            </a:r>
          </a:p>
          <a:p>
            <a:pPr lvl="1"/>
            <a:r>
              <a:rPr lang="en-US" dirty="0"/>
              <a:t>It listed all possible pairs of a person liking a product</a:t>
            </a:r>
          </a:p>
          <a:p>
            <a:r>
              <a:rPr lang="en-US" dirty="0"/>
              <a:t> At every instance of time, in general only some of this pairs corresponded to the “actual state of the </a:t>
            </a:r>
            <a:r>
              <a:rPr lang="en-US"/>
              <a:t>universe”; </a:t>
            </a:r>
            <a:r>
              <a:rPr lang="en-US" i="1" dirty="0"/>
              <a:t>R</a:t>
            </a:r>
            <a:r>
              <a:rPr lang="en-US" dirty="0"/>
              <a:t> was the set of such pairs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Digression</a:t>
            </a:r>
          </a:p>
        </p:txBody>
      </p:sp>
      <p:sp>
        <p:nvSpPr>
          <p:cNvPr id="3" name="Content Placeholder 2"/>
          <p:cNvSpPr>
            <a:spLocks noGrp="1"/>
          </p:cNvSpPr>
          <p:nvPr>
            <p:ph idx="1"/>
          </p:nvPr>
        </p:nvSpPr>
        <p:spPr/>
        <p:txBody>
          <a:bodyPr/>
          <a:lstStyle/>
          <a:p>
            <a:r>
              <a:rPr lang="en-US" dirty="0"/>
              <a:t>Ultimately, we will store (most) relationships as tables</a:t>
            </a:r>
          </a:p>
          <a:p>
            <a:r>
              <a:rPr lang="en-US" dirty="0"/>
              <a:t>So, our example for Likes could be</a:t>
            </a:r>
          </a:p>
          <a:p>
            <a:endParaRPr lang="en-US" dirty="0"/>
          </a:p>
          <a:p>
            <a:endParaRPr lang="en-US" dirty="0"/>
          </a:p>
          <a:p>
            <a:endParaRPr lang="en-US" dirty="0"/>
          </a:p>
          <a:p>
            <a:endParaRPr lang="en-US" dirty="0"/>
          </a:p>
          <a:p>
            <a:endParaRPr lang="en-US" dirty="0"/>
          </a:p>
          <a:p>
            <a:endParaRPr lang="en-US" dirty="0"/>
          </a:p>
          <a:p>
            <a:endParaRPr lang="en-US" dirty="0"/>
          </a:p>
          <a:p>
            <a:r>
              <a:rPr lang="en-US" dirty="0"/>
              <a:t>And we identify the “participating” entities using their primary keys</a:t>
            </a:r>
          </a:p>
        </p:txBody>
      </p:sp>
      <p:graphicFrame>
        <p:nvGraphicFramePr>
          <p:cNvPr id="4" name="Content Placeholder 3"/>
          <p:cNvGraphicFramePr>
            <a:graphicFrameLocks/>
          </p:cNvGraphicFramePr>
          <p:nvPr>
            <p:extLst>
              <p:ext uri="{D42A27DB-BD31-4B8C-83A1-F6EECF244321}">
                <p14:modId xmlns:p14="http://schemas.microsoft.com/office/powerpoint/2010/main" val="2484990313"/>
              </p:ext>
            </p:extLst>
          </p:nvPr>
        </p:nvGraphicFramePr>
        <p:xfrm>
          <a:off x="3429000" y="2819400"/>
          <a:ext cx="3276600" cy="1854200"/>
        </p:xfrm>
        <a:graphic>
          <a:graphicData uri="http://schemas.openxmlformats.org/drawingml/2006/table">
            <a:tbl>
              <a:tblPr firstRow="1" bandCol="1">
                <a:tableStyleId>{21E4AEA4-8DFA-4A89-87EB-49C32662AFE0}</a:tableStyleId>
              </a:tblPr>
              <a:tblGrid>
                <a:gridCol w="857250">
                  <a:extLst>
                    <a:ext uri="{9D8B030D-6E8A-4147-A177-3AD203B41FA5}">
                      <a16:colId xmlns:a16="http://schemas.microsoft.com/office/drawing/2014/main" val="20000"/>
                    </a:ext>
                  </a:extLst>
                </a:gridCol>
                <a:gridCol w="1071563">
                  <a:extLst>
                    <a:ext uri="{9D8B030D-6E8A-4147-A177-3AD203B41FA5}">
                      <a16:colId xmlns:a16="http://schemas.microsoft.com/office/drawing/2014/main" val="20001"/>
                    </a:ext>
                  </a:extLst>
                </a:gridCol>
                <a:gridCol w="1347787">
                  <a:extLst>
                    <a:ext uri="{9D8B030D-6E8A-4147-A177-3AD203B41FA5}">
                      <a16:colId xmlns:a16="http://schemas.microsoft.com/office/drawing/2014/main" val="20002"/>
                    </a:ext>
                  </a:extLst>
                </a:gridCol>
              </a:tblGrid>
              <a:tr h="370840">
                <a:tc>
                  <a:txBody>
                    <a:bodyPr/>
                    <a:lstStyle/>
                    <a:p>
                      <a:pPr algn="ctr"/>
                      <a:r>
                        <a:rPr lang="en-US" dirty="0"/>
                        <a:t>Likes</a:t>
                      </a:r>
                    </a:p>
                  </a:txBody>
                  <a:tcPr/>
                </a:tc>
                <a:tc>
                  <a:txBody>
                    <a:bodyPr/>
                    <a:lstStyle/>
                    <a:p>
                      <a:pPr algn="ctr"/>
                      <a:r>
                        <a:rPr lang="en-US" dirty="0"/>
                        <a:t>Name</a:t>
                      </a:r>
                    </a:p>
                  </a:txBody>
                  <a:tcPr/>
                </a:tc>
                <a:tc>
                  <a:txBody>
                    <a:bodyPr/>
                    <a:lstStyle/>
                    <a:p>
                      <a:pPr algn="ctr"/>
                      <a:r>
                        <a:rPr lang="en-US" dirty="0"/>
                        <a:t>Type</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Computer</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Monitor</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Computer</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Marsha</a:t>
                      </a:r>
                    </a:p>
                  </a:txBody>
                  <a:tcPr/>
                </a:tc>
                <a:tc>
                  <a:txBody>
                    <a:bodyPr/>
                    <a:lstStyle/>
                    <a:p>
                      <a:pPr algn="l"/>
                      <a:r>
                        <a:rPr lang="en-US" dirty="0"/>
                        <a:t>Computer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9630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Ternary Relationship</a:t>
            </a:r>
          </a:p>
        </p:txBody>
      </p:sp>
      <p:sp>
        <p:nvSpPr>
          <p:cNvPr id="9220" name="Rectangle 3"/>
          <p:cNvSpPr>
            <a:spLocks noGrp="1" noChangeArrowheads="1"/>
          </p:cNvSpPr>
          <p:nvPr>
            <p:ph type="body" idx="1"/>
          </p:nvPr>
        </p:nvSpPr>
        <p:spPr/>
        <p:txBody>
          <a:bodyPr/>
          <a:lstStyle/>
          <a:p>
            <a:r>
              <a:rPr lang="en-US" dirty="0"/>
              <a:t>Let’s look at Buys listing all tuples of (</a:t>
            </a:r>
            <a:r>
              <a:rPr lang="en-US" i="1" dirty="0"/>
              <a:t>x</a:t>
            </a:r>
            <a:r>
              <a:rPr lang="en-US" dirty="0"/>
              <a:t>,</a:t>
            </a:r>
            <a:r>
              <a:rPr lang="en-US" i="1" dirty="0"/>
              <a:t>y,z</a:t>
            </a:r>
            <a:r>
              <a:rPr lang="en-US" dirty="0"/>
              <a:t>) where person </a:t>
            </a:r>
            <a:r>
              <a:rPr lang="en-US" i="1" dirty="0"/>
              <a:t>x</a:t>
            </a:r>
            <a:r>
              <a:rPr lang="en-US" dirty="0"/>
              <a:t> buys product </a:t>
            </a:r>
            <a:r>
              <a:rPr lang="en-US" i="1" dirty="0"/>
              <a:t>y </a:t>
            </a:r>
            <a:r>
              <a:rPr lang="en-US" dirty="0"/>
              <a:t>from vendor </a:t>
            </a:r>
            <a:r>
              <a:rPr lang="en-US" i="1" dirty="0"/>
              <a:t>z</a:t>
            </a:r>
          </a:p>
          <a:p>
            <a:r>
              <a:rPr lang="en-US" dirty="0"/>
              <a:t>Let us just state it informally:</a:t>
            </a:r>
          </a:p>
          <a:p>
            <a:pPr lvl="1"/>
            <a:r>
              <a:rPr lang="en-US" dirty="0"/>
              <a:t>Chee buys computer from IBM</a:t>
            </a:r>
          </a:p>
          <a:p>
            <a:pPr lvl="1"/>
            <a:r>
              <a:rPr lang="en-US" dirty="0"/>
              <a:t>Chee buys computer from Dell</a:t>
            </a:r>
          </a:p>
          <a:p>
            <a:pPr lvl="1"/>
            <a:r>
              <a:rPr lang="en-US" dirty="0"/>
              <a:t>Lakshmi buys computer from Dell</a:t>
            </a:r>
          </a:p>
          <a:p>
            <a:pPr lvl="1"/>
            <a:r>
              <a:rPr lang="en-US" dirty="0"/>
              <a:t>Lakshmi buys monitor from Apple</a:t>
            </a:r>
          </a:p>
          <a:p>
            <a:pPr lvl="1"/>
            <a:r>
              <a:rPr lang="en-US" dirty="0"/>
              <a:t>Chee buys monitor from IBM</a:t>
            </a:r>
          </a:p>
          <a:p>
            <a:pPr lvl="1"/>
            <a:r>
              <a:rPr lang="en-US" dirty="0"/>
              <a:t>Marsha buys computer from IBM</a:t>
            </a:r>
          </a:p>
          <a:p>
            <a:pPr lvl="1"/>
            <a:r>
              <a:rPr lang="en-US" dirty="0"/>
              <a:t>Marsha buys monitor from Dell</a:t>
            </a:r>
          </a:p>
          <a:p>
            <a:pPr>
              <a:buFont typeface="Monotype Sorts" pitchFamily="2" charset="2"/>
              <a:buNone/>
            </a:pPr>
            <a:endParaRPr lang="en-US" dirty="0"/>
          </a:p>
        </p:txBody>
      </p:sp>
      <p:graphicFrame>
        <p:nvGraphicFramePr>
          <p:cNvPr id="9218" name="Object 4"/>
          <p:cNvGraphicFramePr>
            <a:graphicFrameLocks noGrp="1" noChangeAspect="1"/>
          </p:cNvGraphicFramePr>
          <p:nvPr>
            <p:ph sz="half" idx="4294967295"/>
            <p:extLst>
              <p:ext uri="{D42A27DB-BD31-4B8C-83A1-F6EECF244321}">
                <p14:modId xmlns:p14="http://schemas.microsoft.com/office/powerpoint/2010/main" val="3004137702"/>
              </p:ext>
            </p:extLst>
          </p:nvPr>
        </p:nvGraphicFramePr>
        <p:xfrm>
          <a:off x="2362200" y="5943600"/>
          <a:ext cx="4189413" cy="1208088"/>
        </p:xfrm>
        <a:graphic>
          <a:graphicData uri="http://schemas.openxmlformats.org/presentationml/2006/ole">
            <mc:AlternateContent xmlns:mc="http://schemas.openxmlformats.org/markup-compatibility/2006">
              <mc:Choice xmlns:v="urn:schemas-microsoft-com:vml" Requires="v">
                <p:oleObj name="Visio" r:id="rId3" imgW="5060004" imgH="1459689" progId="Visio.Drawing.11">
                  <p:embed/>
                </p:oleObj>
              </mc:Choice>
              <mc:Fallback>
                <p:oleObj name="Visio" r:id="rId3" imgW="5060004" imgH="1459689" progId="Visio.Drawing.11">
                  <p:embed/>
                  <p:pic>
                    <p:nvPicPr>
                      <p:cNvPr id="9218" name="Object 4"/>
                      <p:cNvPicPr>
                        <a:picLocks noChangeAspect="1" noChangeArrowheads="1"/>
                      </p:cNvPicPr>
                      <p:nvPr/>
                    </p:nvPicPr>
                    <p:blipFill>
                      <a:blip r:embed="rId4"/>
                      <a:srcRect/>
                      <a:stretch>
                        <a:fillRect/>
                      </a:stretch>
                    </p:blipFill>
                    <p:spPr bwMode="auto">
                      <a:xfrm>
                        <a:off x="2362200" y="5943600"/>
                        <a:ext cx="4189413" cy="120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dirty="0"/>
              <a:t>Relationship With Nondistinct Entity Sets</a:t>
            </a:r>
          </a:p>
        </p:txBody>
      </p:sp>
      <p:sp>
        <p:nvSpPr>
          <p:cNvPr id="10244" name="Rectangle 3"/>
          <p:cNvSpPr>
            <a:spLocks noGrp="1" noChangeArrowheads="1"/>
          </p:cNvSpPr>
          <p:nvPr>
            <p:ph type="body" idx="1"/>
          </p:nvPr>
        </p:nvSpPr>
        <p:spPr/>
        <p:txBody>
          <a:bodyPr/>
          <a:lstStyle/>
          <a:p>
            <a:r>
              <a:rPr lang="en-US" dirty="0"/>
              <a:t>Let’s look at the </a:t>
            </a:r>
            <a:r>
              <a:rPr lang="en-US" b="1" i="1" dirty="0">
                <a:solidFill>
                  <a:srgbClr val="FF0000"/>
                </a:solidFill>
              </a:rPr>
              <a:t>binary</a:t>
            </a:r>
            <a:r>
              <a:rPr lang="en-US" dirty="0"/>
              <a:t> relationship Likes, listing all pairs of (</a:t>
            </a:r>
            <a:r>
              <a:rPr lang="en-US" i="1" dirty="0"/>
              <a:t>x</a:t>
            </a:r>
            <a:r>
              <a:rPr lang="en-US" dirty="0"/>
              <a:t>,</a:t>
            </a:r>
            <a:r>
              <a:rPr lang="en-US" i="1" dirty="0"/>
              <a:t>y</a:t>
            </a:r>
            <a:r>
              <a:rPr lang="en-US" dirty="0"/>
              <a:t>) where person </a:t>
            </a:r>
            <a:r>
              <a:rPr lang="en-US" i="1" dirty="0"/>
              <a:t>x</a:t>
            </a:r>
            <a:r>
              <a:rPr lang="en-US" dirty="0"/>
              <a:t> Likes person </a:t>
            </a:r>
            <a:r>
              <a:rPr lang="en-US" i="1" dirty="0"/>
              <a:t>y</a:t>
            </a:r>
          </a:p>
          <a:p>
            <a:r>
              <a:rPr lang="en-US" dirty="0"/>
              <a:t>Relationships in which a set participates more than once are sometimes called </a:t>
            </a:r>
            <a:r>
              <a:rPr lang="en-US" b="1" i="1" dirty="0">
                <a:solidFill>
                  <a:srgbClr val="FF0000"/>
                </a:solidFill>
              </a:rPr>
              <a:t>recursive</a:t>
            </a:r>
            <a:r>
              <a:rPr lang="en-US" dirty="0"/>
              <a:t>; this term is not important</a:t>
            </a:r>
          </a:p>
          <a:p>
            <a:r>
              <a:rPr lang="en-US" dirty="0"/>
              <a:t>Let us just state it informally</a:t>
            </a:r>
          </a:p>
          <a:p>
            <a:pPr lvl="1"/>
            <a:r>
              <a:rPr lang="en-US" dirty="0"/>
              <a:t>Chee likes Lakshmi</a:t>
            </a:r>
          </a:p>
          <a:p>
            <a:pPr lvl="1"/>
            <a:r>
              <a:rPr lang="en-US" dirty="0"/>
              <a:t>Chee likes Marsha</a:t>
            </a:r>
          </a:p>
          <a:p>
            <a:pPr lvl="1"/>
            <a:r>
              <a:rPr lang="en-US" dirty="0"/>
              <a:t>Lakshmi likes Marsha</a:t>
            </a:r>
          </a:p>
          <a:p>
            <a:pPr lvl="1"/>
            <a:r>
              <a:rPr lang="en-US" dirty="0"/>
              <a:t>Lakshmi likes Michael</a:t>
            </a:r>
          </a:p>
          <a:p>
            <a:pPr lvl="1"/>
            <a:r>
              <a:rPr lang="en-US" dirty="0"/>
              <a:t>Lakshmi likes Lakshmi</a:t>
            </a:r>
          </a:p>
          <a:p>
            <a:pPr lvl="1"/>
            <a:r>
              <a:rPr lang="en-US" dirty="0"/>
              <a:t>Marsha likes Lakshmi</a:t>
            </a:r>
          </a:p>
          <a:p>
            <a:r>
              <a:rPr lang="en-US" dirty="0">
                <a:cs typeface="Arial" charset="0"/>
              </a:rPr>
              <a:t>Note that pairs must be ordered to properly specify the relationship, Chee likes Lakshmi, but Lakshmi does not like Chee</a:t>
            </a:r>
          </a:p>
        </p:txBody>
      </p:sp>
      <p:graphicFrame>
        <p:nvGraphicFramePr>
          <p:cNvPr id="3" name="Object 2"/>
          <p:cNvGraphicFramePr>
            <a:graphicFrameLocks noChangeAspect="1"/>
          </p:cNvGraphicFramePr>
          <p:nvPr>
            <p:extLst>
              <p:ext uri="{D42A27DB-BD31-4B8C-83A1-F6EECF244321}">
                <p14:modId xmlns:p14="http://schemas.microsoft.com/office/powerpoint/2010/main" val="739558484"/>
              </p:ext>
            </p:extLst>
          </p:nvPr>
        </p:nvGraphicFramePr>
        <p:xfrm>
          <a:off x="3421063" y="6311900"/>
          <a:ext cx="3216275" cy="1155700"/>
        </p:xfrm>
        <a:graphic>
          <a:graphicData uri="http://schemas.openxmlformats.org/presentationml/2006/ole">
            <mc:AlternateContent xmlns:mc="http://schemas.openxmlformats.org/markup-compatibility/2006">
              <mc:Choice xmlns:v="urn:schemas-microsoft-com:vml" Requires="v">
                <p:oleObj name="Visio" r:id="rId3" imgW="3215802" imgH="1155700" progId="Visio.Drawing.11">
                  <p:embed/>
                </p:oleObj>
              </mc:Choice>
              <mc:Fallback>
                <p:oleObj name="Visio" r:id="rId3" imgW="3215802" imgH="1155700" progId="Visio.Drawing.11">
                  <p:embed/>
                  <p:pic>
                    <p:nvPicPr>
                      <p:cNvPr id="3" name="Object 2"/>
                      <p:cNvPicPr/>
                      <p:nvPr/>
                    </p:nvPicPr>
                    <p:blipFill>
                      <a:blip r:embed="rId4"/>
                      <a:stretch>
                        <a:fillRect/>
                      </a:stretch>
                    </p:blipFill>
                    <p:spPr>
                      <a:xfrm>
                        <a:off x="3421063" y="6311900"/>
                        <a:ext cx="3216275" cy="115570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Relationship With Nondistinct Entity Sets</a:t>
            </a:r>
          </a:p>
        </p:txBody>
      </p:sp>
      <p:sp>
        <p:nvSpPr>
          <p:cNvPr id="75779" name="Rectangle 3"/>
          <p:cNvSpPr>
            <a:spLocks noGrp="1" noChangeArrowheads="1"/>
          </p:cNvSpPr>
          <p:nvPr>
            <p:ph type="body" idx="1"/>
          </p:nvPr>
        </p:nvSpPr>
        <p:spPr/>
        <p:txBody>
          <a:bodyPr/>
          <a:lstStyle/>
          <a:p>
            <a:r>
              <a:rPr lang="en-US" dirty="0"/>
              <a:t>Again:</a:t>
            </a:r>
          </a:p>
          <a:p>
            <a:pPr lvl="1"/>
            <a:r>
              <a:rPr lang="en-US" dirty="0"/>
              <a:t>Chee likes Lakshmi</a:t>
            </a:r>
          </a:p>
          <a:p>
            <a:pPr lvl="1"/>
            <a:r>
              <a:rPr lang="en-US" dirty="0"/>
              <a:t>Chee likes Marsha</a:t>
            </a:r>
          </a:p>
          <a:p>
            <a:pPr lvl="1"/>
            <a:r>
              <a:rPr lang="en-US" dirty="0"/>
              <a:t>Lakshmi likes Marsha</a:t>
            </a:r>
          </a:p>
          <a:p>
            <a:pPr lvl="1"/>
            <a:r>
              <a:rPr lang="en-US" dirty="0"/>
              <a:t>Lakshmi likes Michael</a:t>
            </a:r>
          </a:p>
          <a:p>
            <a:pPr lvl="1"/>
            <a:r>
              <a:rPr lang="en-US" dirty="0"/>
              <a:t>Lakshmi likes Lakshmi</a:t>
            </a:r>
          </a:p>
          <a:p>
            <a:pPr lvl="1"/>
            <a:r>
              <a:rPr lang="en-US" dirty="0"/>
              <a:t>Marsha likes Lakshmi</a:t>
            </a:r>
          </a:p>
          <a:p>
            <a:endParaRPr lang="en-US" dirty="0"/>
          </a:p>
          <a:p>
            <a:r>
              <a:rPr lang="en-US" dirty="0"/>
              <a:t>Formally Likes is a subset of the Cartesian product Person </a:t>
            </a:r>
            <a:r>
              <a:rPr lang="en-US" dirty="0">
                <a:cs typeface="Arial" charset="0"/>
              </a:rPr>
              <a:t>× Person, which is the set of all ordered pairs of the form (person,person)</a:t>
            </a:r>
          </a:p>
          <a:p>
            <a:r>
              <a:rPr lang="en-US" dirty="0">
                <a:cs typeface="Arial" charset="0"/>
              </a:rPr>
              <a:t>Likes is the set { (Chee,Lakshmi), (Chee,Marsha), (Lakshmi,Marsha), (Lakshmi,Michael), (Lakshmi,Lakshmi), (Marsha,Lakshmi) }</a:t>
            </a:r>
          </a:p>
          <a:p>
            <a:r>
              <a:rPr lang="en-US" dirty="0">
                <a:cs typeface="Arial" charset="0"/>
              </a:rPr>
              <a:t>Likes can be though of as a directed graph in which persons serve as vertices and arcs specify who likes whom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Purpose of ER Model and Basic Concepts</a:t>
            </a:r>
          </a:p>
        </p:txBody>
      </p:sp>
      <p:sp>
        <p:nvSpPr>
          <p:cNvPr id="66563" name="Rectangle 3"/>
          <p:cNvSpPr>
            <a:spLocks noGrp="1" noChangeArrowheads="1"/>
          </p:cNvSpPr>
          <p:nvPr>
            <p:ph type="body" idx="1"/>
          </p:nvPr>
        </p:nvSpPr>
        <p:spPr/>
        <p:txBody>
          <a:bodyPr/>
          <a:lstStyle/>
          <a:p>
            <a:r>
              <a:rPr lang="en-US" b="1" i="1" dirty="0">
                <a:solidFill>
                  <a:srgbClr val="FC0128"/>
                </a:solidFill>
              </a:rPr>
              <a:t>Entity/relationship (ER) model</a:t>
            </a:r>
            <a:r>
              <a:rPr lang="en-US" dirty="0"/>
              <a:t> provides a common, informal, and convenient method for communication between </a:t>
            </a:r>
            <a:r>
              <a:rPr lang="en-US" b="1" i="1" dirty="0">
                <a:solidFill>
                  <a:srgbClr val="FF0000"/>
                </a:solidFill>
              </a:rPr>
              <a:t>application end users (customers) and the database designers</a:t>
            </a:r>
            <a:r>
              <a:rPr lang="en-US" dirty="0"/>
              <a:t> in order to model the information’s structure</a:t>
            </a:r>
          </a:p>
          <a:p>
            <a:r>
              <a:rPr lang="en-US" dirty="0"/>
              <a:t>This is </a:t>
            </a:r>
            <a:r>
              <a:rPr lang="en-US" b="1" i="1" dirty="0">
                <a:solidFill>
                  <a:srgbClr val="FF0000"/>
                </a:solidFill>
              </a:rPr>
              <a:t>conceptual design</a:t>
            </a:r>
            <a:r>
              <a:rPr lang="en-US" dirty="0"/>
              <a:t>, though some call this </a:t>
            </a:r>
            <a:r>
              <a:rPr lang="en-US" b="1" i="1" dirty="0">
                <a:solidFill>
                  <a:srgbClr val="FF0000"/>
                </a:solidFill>
              </a:rPr>
              <a:t>logical design</a:t>
            </a:r>
          </a:p>
          <a:p>
            <a:r>
              <a:rPr lang="en-US" dirty="0"/>
              <a:t>This is a preliminary stage towards defining the database using a formal model, such as the relational model, to be described later</a:t>
            </a:r>
          </a:p>
          <a:p>
            <a:r>
              <a:rPr lang="en-US" dirty="0"/>
              <a:t>The ER model, typically employs </a:t>
            </a:r>
            <a:r>
              <a:rPr lang="en-US" b="1" i="1" dirty="0">
                <a:solidFill>
                  <a:srgbClr val="FC0128"/>
                </a:solidFill>
              </a:rPr>
              <a:t>ER diagrams</a:t>
            </a:r>
            <a:r>
              <a:rPr lang="en-US" dirty="0"/>
              <a:t>, which are pictorial descriptions to visualize information’s structure</a:t>
            </a:r>
          </a:p>
          <a:p>
            <a:r>
              <a:rPr lang="en-US" dirty="0"/>
              <a:t>ER models are well-suited for database designs and are both </a:t>
            </a:r>
            <a:r>
              <a:rPr lang="en-US" b="1" i="1" dirty="0">
                <a:solidFill>
                  <a:srgbClr val="FF0000"/>
                </a:solidFill>
              </a:rPr>
              <a:t>simple</a:t>
            </a:r>
            <a:r>
              <a:rPr lang="en-US" dirty="0"/>
              <a:t> and </a:t>
            </a:r>
            <a:r>
              <a:rPr lang="en-US" b="1" i="1" dirty="0">
                <a:solidFill>
                  <a:srgbClr val="FF0000"/>
                </a:solidFill>
              </a:rPr>
              <a:t>powerful</a:t>
            </a:r>
          </a:p>
          <a:p>
            <a:r>
              <a:rPr lang="en-US" b="1" i="1" dirty="0">
                <a:solidFill>
                  <a:srgbClr val="FF0000"/>
                </a:solidFill>
              </a:rPr>
              <a:t>But whatever needs to specified about the application that cannot be specified using ER diagrams, needs to be stated as textual comments</a:t>
            </a:r>
          </a:p>
          <a:p>
            <a:pPr>
              <a:buFont typeface="Monotype Sorts" pitchFamily="2" charset="2"/>
              <a:buNone/>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Digression</a:t>
            </a:r>
          </a:p>
        </p:txBody>
      </p:sp>
      <p:sp>
        <p:nvSpPr>
          <p:cNvPr id="3" name="Content Placeholder 2"/>
          <p:cNvSpPr>
            <a:spLocks noGrp="1"/>
          </p:cNvSpPr>
          <p:nvPr>
            <p:ph idx="1"/>
          </p:nvPr>
        </p:nvSpPr>
        <p:spPr/>
        <p:txBody>
          <a:bodyPr/>
          <a:lstStyle/>
          <a:p>
            <a:r>
              <a:rPr lang="en-US" dirty="0"/>
              <a:t>Ultimately, we will store (most) relationships as tables</a:t>
            </a:r>
          </a:p>
          <a:p>
            <a:r>
              <a:rPr lang="en-US" dirty="0"/>
              <a:t>So, our example for Likes could be</a:t>
            </a:r>
          </a:p>
          <a:p>
            <a:endParaRPr lang="en-US" dirty="0"/>
          </a:p>
          <a:p>
            <a:endParaRPr lang="en-US" dirty="0"/>
          </a:p>
          <a:p>
            <a:endParaRPr lang="en-US" dirty="0"/>
          </a:p>
          <a:p>
            <a:endParaRPr lang="en-US" dirty="0"/>
          </a:p>
          <a:p>
            <a:endParaRPr lang="en-US" dirty="0"/>
          </a:p>
          <a:p>
            <a:endParaRPr lang="en-US" dirty="0"/>
          </a:p>
          <a:p>
            <a:endParaRPr lang="en-US" dirty="0"/>
          </a:p>
          <a:p>
            <a:r>
              <a:rPr lang="en-US" dirty="0"/>
              <a:t>We identify the “participating” entities using their primary keys</a:t>
            </a:r>
          </a:p>
          <a:p>
            <a:r>
              <a:rPr lang="en-US" dirty="0"/>
              <a:t>But it is difficult to see (unless we keep track of columns order) whether Lakshmi Likes Michael or Michael Likes Lakshmi</a:t>
            </a:r>
          </a:p>
        </p:txBody>
      </p:sp>
      <p:graphicFrame>
        <p:nvGraphicFramePr>
          <p:cNvPr id="4" name="Content Placeholder 3"/>
          <p:cNvGraphicFramePr>
            <a:graphicFrameLocks/>
          </p:cNvGraphicFramePr>
          <p:nvPr>
            <p:extLst>
              <p:ext uri="{D42A27DB-BD31-4B8C-83A1-F6EECF244321}">
                <p14:modId xmlns:p14="http://schemas.microsoft.com/office/powerpoint/2010/main" val="472484003"/>
              </p:ext>
            </p:extLst>
          </p:nvPr>
        </p:nvGraphicFramePr>
        <p:xfrm>
          <a:off x="3429000" y="2438400"/>
          <a:ext cx="3276600" cy="2595880"/>
        </p:xfrm>
        <a:graphic>
          <a:graphicData uri="http://schemas.openxmlformats.org/drawingml/2006/table">
            <a:tbl>
              <a:tblPr firstRow="1" bandCol="1">
                <a:tableStyleId>{21E4AEA4-8DFA-4A89-87EB-49C32662AFE0}</a:tableStyleId>
              </a:tblPr>
              <a:tblGrid>
                <a:gridCol w="857250">
                  <a:extLst>
                    <a:ext uri="{9D8B030D-6E8A-4147-A177-3AD203B41FA5}">
                      <a16:colId xmlns:a16="http://schemas.microsoft.com/office/drawing/2014/main" val="20000"/>
                    </a:ext>
                  </a:extLst>
                </a:gridCol>
                <a:gridCol w="1071563">
                  <a:extLst>
                    <a:ext uri="{9D8B030D-6E8A-4147-A177-3AD203B41FA5}">
                      <a16:colId xmlns:a16="http://schemas.microsoft.com/office/drawing/2014/main" val="20001"/>
                    </a:ext>
                  </a:extLst>
                </a:gridCol>
                <a:gridCol w="1347787">
                  <a:extLst>
                    <a:ext uri="{9D8B030D-6E8A-4147-A177-3AD203B41FA5}">
                      <a16:colId xmlns:a16="http://schemas.microsoft.com/office/drawing/2014/main" val="20002"/>
                    </a:ext>
                  </a:extLst>
                </a:gridCol>
              </a:tblGrid>
              <a:tr h="370840">
                <a:tc>
                  <a:txBody>
                    <a:bodyPr/>
                    <a:lstStyle/>
                    <a:p>
                      <a:pPr algn="ctr"/>
                      <a:r>
                        <a:rPr lang="en-US" dirty="0"/>
                        <a:t>Likes</a:t>
                      </a:r>
                    </a:p>
                  </a:txBody>
                  <a:tcPr/>
                </a:tc>
                <a:tc>
                  <a:txBody>
                    <a:bodyPr/>
                    <a:lstStyle/>
                    <a:p>
                      <a:pPr algn="ctr"/>
                      <a:r>
                        <a:rPr lang="en-US" dirty="0"/>
                        <a:t>Name</a:t>
                      </a:r>
                    </a:p>
                  </a:txBody>
                  <a:tcPr/>
                </a:tc>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Lakshmi</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Marsha</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Marsha</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Michael</a:t>
                      </a:r>
                    </a:p>
                  </a:txBody>
                  <a:tcPr/>
                </a:tc>
                <a:extLst>
                  <a:ext uri="{0D108BD9-81ED-4DB2-BD59-A6C34878D82A}">
                    <a16:rowId xmlns:a16="http://schemas.microsoft.com/office/drawing/2014/main" val="10004"/>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Lakshmi</a:t>
                      </a:r>
                    </a:p>
                  </a:txBody>
                  <a:tcPr/>
                </a:tc>
                <a:extLst>
                  <a:ext uri="{0D108BD9-81ED-4DB2-BD59-A6C34878D82A}">
                    <a16:rowId xmlns:a16="http://schemas.microsoft.com/office/drawing/2014/main" val="10005"/>
                  </a:ext>
                </a:extLst>
              </a:tr>
              <a:tr h="370840">
                <a:tc>
                  <a:txBody>
                    <a:bodyPr/>
                    <a:lstStyle/>
                    <a:p>
                      <a:pPr algn="l"/>
                      <a:endParaRPr lang="en-US" dirty="0"/>
                    </a:p>
                  </a:txBody>
                  <a:tcPr>
                    <a:noFill/>
                  </a:tcPr>
                </a:tc>
                <a:tc>
                  <a:txBody>
                    <a:bodyPr/>
                    <a:lstStyle/>
                    <a:p>
                      <a:pPr algn="l"/>
                      <a:r>
                        <a:rPr lang="en-US" dirty="0"/>
                        <a:t>Marsha</a:t>
                      </a:r>
                    </a:p>
                  </a:txBody>
                  <a:tcPr/>
                </a:tc>
                <a:tc>
                  <a:txBody>
                    <a:bodyPr/>
                    <a:lstStyle/>
                    <a:p>
                      <a:pPr algn="l"/>
                      <a:r>
                        <a:rPr lang="en-US" dirty="0"/>
                        <a:t>Lakshmi</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74013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Relationship With Nondistinct Entity Sets</a:t>
            </a:r>
          </a:p>
        </p:txBody>
      </p:sp>
      <p:sp>
        <p:nvSpPr>
          <p:cNvPr id="76803" name="Rectangle 3"/>
          <p:cNvSpPr>
            <a:spLocks noGrp="1" noChangeArrowheads="1"/>
          </p:cNvSpPr>
          <p:nvPr>
            <p:ph type="body" idx="1"/>
          </p:nvPr>
        </p:nvSpPr>
        <p:spPr/>
        <p:txBody>
          <a:bodyPr/>
          <a:lstStyle/>
          <a:p>
            <a:r>
              <a:rPr lang="en-US" dirty="0"/>
              <a:t>Frequently it is useful to give </a:t>
            </a:r>
            <a:r>
              <a:rPr lang="en-US" b="1" i="1" dirty="0">
                <a:solidFill>
                  <a:srgbClr val="FF0000"/>
                </a:solidFill>
              </a:rPr>
              <a:t>roles</a:t>
            </a:r>
            <a:r>
              <a:rPr lang="en-US" b="1" dirty="0">
                <a:solidFill>
                  <a:srgbClr val="FF0000"/>
                </a:solidFill>
              </a:rPr>
              <a:t> </a:t>
            </a:r>
            <a:r>
              <a:rPr lang="en-US" dirty="0"/>
              <a:t>to the participating entities, when, as here, they are drawn from the same entity set.</a:t>
            </a:r>
            <a:endParaRPr lang="en-US" i="1" dirty="0">
              <a:solidFill>
                <a:srgbClr val="FF0000"/>
              </a:solidFill>
            </a:endParaRPr>
          </a:p>
          <a:p>
            <a:r>
              <a:rPr lang="en-US" dirty="0"/>
              <a:t>So, we may say that if Chee likes Lakshmi, then Chee is the “Liker” and Lakshmi is the “Liked”</a:t>
            </a:r>
          </a:p>
          <a:p>
            <a:r>
              <a:rPr lang="en-US" dirty="0">
                <a:cs typeface="Arial" charset="0"/>
              </a:rPr>
              <a:t>Roles are explicitly listed in the diagram, but the semantics of what they mean cannot be deduced from looking at the diagram only</a:t>
            </a:r>
          </a:p>
        </p:txBody>
      </p:sp>
      <p:graphicFrame>
        <p:nvGraphicFramePr>
          <p:cNvPr id="2" name="Object 1"/>
          <p:cNvGraphicFramePr>
            <a:graphicFrameLocks noChangeAspect="1"/>
          </p:cNvGraphicFramePr>
          <p:nvPr>
            <p:extLst>
              <p:ext uri="{D42A27DB-BD31-4B8C-83A1-F6EECF244321}">
                <p14:modId xmlns:p14="http://schemas.microsoft.com/office/powerpoint/2010/main" val="1409430048"/>
              </p:ext>
            </p:extLst>
          </p:nvPr>
        </p:nvGraphicFramePr>
        <p:xfrm>
          <a:off x="3421063" y="4748213"/>
          <a:ext cx="3216275" cy="1728787"/>
        </p:xfrm>
        <a:graphic>
          <a:graphicData uri="http://schemas.openxmlformats.org/presentationml/2006/ole">
            <mc:AlternateContent xmlns:mc="http://schemas.openxmlformats.org/markup-compatibility/2006">
              <mc:Choice xmlns:v="urn:schemas-microsoft-com:vml" Requires="v">
                <p:oleObj name="Visio" r:id="rId3" imgW="3215802" imgH="1728821" progId="Visio.Drawing.11">
                  <p:embed/>
                </p:oleObj>
              </mc:Choice>
              <mc:Fallback>
                <p:oleObj name="Visio" r:id="rId3" imgW="3215802" imgH="1728821" progId="Visio.Drawing.11">
                  <p:embed/>
                  <p:pic>
                    <p:nvPicPr>
                      <p:cNvPr id="2" name="Object 1"/>
                      <p:cNvPicPr/>
                      <p:nvPr/>
                    </p:nvPicPr>
                    <p:blipFill>
                      <a:blip r:embed="rId4"/>
                      <a:stretch>
                        <a:fillRect/>
                      </a:stretch>
                    </p:blipFill>
                    <p:spPr>
                      <a:xfrm>
                        <a:off x="3421063" y="4748213"/>
                        <a:ext cx="3216275" cy="1728787"/>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Digression</a:t>
            </a:r>
          </a:p>
        </p:txBody>
      </p:sp>
      <p:sp>
        <p:nvSpPr>
          <p:cNvPr id="3" name="Content Placeholder 2"/>
          <p:cNvSpPr>
            <a:spLocks noGrp="1"/>
          </p:cNvSpPr>
          <p:nvPr>
            <p:ph idx="1"/>
          </p:nvPr>
        </p:nvSpPr>
        <p:spPr/>
        <p:txBody>
          <a:bodyPr/>
          <a:lstStyle/>
          <a:p>
            <a:r>
              <a:rPr lang="en-US" dirty="0"/>
              <a:t>Ultimately, we will store (most) relationships as tables</a:t>
            </a:r>
          </a:p>
          <a:p>
            <a:r>
              <a:rPr lang="en-US" dirty="0"/>
              <a:t>So, our example for Likes could be</a:t>
            </a:r>
          </a:p>
          <a:p>
            <a:endParaRPr lang="en-US" dirty="0"/>
          </a:p>
          <a:p>
            <a:endParaRPr lang="en-US" dirty="0"/>
          </a:p>
          <a:p>
            <a:endParaRPr lang="en-US" dirty="0"/>
          </a:p>
          <a:p>
            <a:endParaRPr lang="en-US" dirty="0"/>
          </a:p>
          <a:p>
            <a:endParaRPr lang="en-US" dirty="0"/>
          </a:p>
          <a:p>
            <a:endParaRPr lang="en-US" dirty="0"/>
          </a:p>
          <a:p>
            <a:endParaRPr lang="en-US" dirty="0"/>
          </a:p>
          <a:p>
            <a:r>
              <a:rPr lang="en-US" dirty="0"/>
              <a:t>We identify the “participating” entities using their primary keys, but we rename them using </a:t>
            </a:r>
            <a:r>
              <a:rPr lang="en-US" b="1" i="1" dirty="0">
                <a:solidFill>
                  <a:srgbClr val="FF0000"/>
                </a:solidFill>
              </a:rPr>
              <a:t>roles</a:t>
            </a:r>
            <a:endParaRPr lang="en-US" i="1" dirty="0">
              <a:solidFill>
                <a:srgbClr val="FF0000"/>
              </a:solidFill>
            </a:endParaRPr>
          </a:p>
          <a:p>
            <a:r>
              <a:rPr lang="en-US" dirty="0"/>
              <a:t>So, we do not need to keep track of columns order and we know that Lakshmi Likes Michael and Michael does not Like(s) Lakshmi, though we still do not know what “Likes” really means</a:t>
            </a:r>
          </a:p>
        </p:txBody>
      </p:sp>
      <p:graphicFrame>
        <p:nvGraphicFramePr>
          <p:cNvPr id="4" name="Content Placeholder 3"/>
          <p:cNvGraphicFramePr>
            <a:graphicFrameLocks/>
          </p:cNvGraphicFramePr>
          <p:nvPr>
            <p:extLst>
              <p:ext uri="{D42A27DB-BD31-4B8C-83A1-F6EECF244321}">
                <p14:modId xmlns:p14="http://schemas.microsoft.com/office/powerpoint/2010/main" val="213782571"/>
              </p:ext>
            </p:extLst>
          </p:nvPr>
        </p:nvGraphicFramePr>
        <p:xfrm>
          <a:off x="3429000" y="2438400"/>
          <a:ext cx="3276600" cy="2595880"/>
        </p:xfrm>
        <a:graphic>
          <a:graphicData uri="http://schemas.openxmlformats.org/drawingml/2006/table">
            <a:tbl>
              <a:tblPr firstRow="1" bandCol="1">
                <a:tableStyleId>{21E4AEA4-8DFA-4A89-87EB-49C32662AFE0}</a:tableStyleId>
              </a:tblPr>
              <a:tblGrid>
                <a:gridCol w="857250">
                  <a:extLst>
                    <a:ext uri="{9D8B030D-6E8A-4147-A177-3AD203B41FA5}">
                      <a16:colId xmlns:a16="http://schemas.microsoft.com/office/drawing/2014/main" val="20000"/>
                    </a:ext>
                  </a:extLst>
                </a:gridCol>
                <a:gridCol w="1071563">
                  <a:extLst>
                    <a:ext uri="{9D8B030D-6E8A-4147-A177-3AD203B41FA5}">
                      <a16:colId xmlns:a16="http://schemas.microsoft.com/office/drawing/2014/main" val="20001"/>
                    </a:ext>
                  </a:extLst>
                </a:gridCol>
                <a:gridCol w="1347787">
                  <a:extLst>
                    <a:ext uri="{9D8B030D-6E8A-4147-A177-3AD203B41FA5}">
                      <a16:colId xmlns:a16="http://schemas.microsoft.com/office/drawing/2014/main" val="20002"/>
                    </a:ext>
                  </a:extLst>
                </a:gridCol>
              </a:tblGrid>
              <a:tr h="370840">
                <a:tc>
                  <a:txBody>
                    <a:bodyPr/>
                    <a:lstStyle/>
                    <a:p>
                      <a:pPr algn="ctr"/>
                      <a:r>
                        <a:rPr lang="en-US" dirty="0"/>
                        <a:t>Likes</a:t>
                      </a:r>
                    </a:p>
                  </a:txBody>
                  <a:tcPr/>
                </a:tc>
                <a:tc>
                  <a:txBody>
                    <a:bodyPr/>
                    <a:lstStyle/>
                    <a:p>
                      <a:pPr algn="ctr"/>
                      <a:r>
                        <a:rPr lang="en-US" dirty="0"/>
                        <a:t>Liker</a:t>
                      </a:r>
                    </a:p>
                  </a:txBody>
                  <a:tcPr/>
                </a:tc>
                <a:tc>
                  <a:txBody>
                    <a:bodyPr/>
                    <a:lstStyle/>
                    <a:p>
                      <a:pPr algn="ctr"/>
                      <a:r>
                        <a:rPr lang="en-US" dirty="0"/>
                        <a:t>Liked</a:t>
                      </a:r>
                    </a:p>
                  </a:txBody>
                  <a:tcPr/>
                </a:tc>
                <a:extLst>
                  <a:ext uri="{0D108BD9-81ED-4DB2-BD59-A6C34878D82A}">
                    <a16:rowId xmlns:a16="http://schemas.microsoft.com/office/drawing/2014/main" val="10000"/>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Lakshmi</a:t>
                      </a:r>
                    </a:p>
                  </a:txBody>
                  <a:tcPr/>
                </a:tc>
                <a:extLst>
                  <a:ext uri="{0D108BD9-81ED-4DB2-BD59-A6C34878D82A}">
                    <a16:rowId xmlns:a16="http://schemas.microsoft.com/office/drawing/2014/main" val="10001"/>
                  </a:ext>
                </a:extLst>
              </a:tr>
              <a:tr h="370840">
                <a:tc>
                  <a:txBody>
                    <a:bodyPr/>
                    <a:lstStyle/>
                    <a:p>
                      <a:pPr algn="l"/>
                      <a:endParaRPr lang="en-US" dirty="0"/>
                    </a:p>
                  </a:txBody>
                  <a:tcPr>
                    <a:noFill/>
                  </a:tcPr>
                </a:tc>
                <a:tc>
                  <a:txBody>
                    <a:bodyPr/>
                    <a:lstStyle/>
                    <a:p>
                      <a:pPr algn="l"/>
                      <a:r>
                        <a:rPr lang="en-US" dirty="0"/>
                        <a:t>Chee</a:t>
                      </a:r>
                    </a:p>
                  </a:txBody>
                  <a:tcPr/>
                </a:tc>
                <a:tc>
                  <a:txBody>
                    <a:bodyPr/>
                    <a:lstStyle/>
                    <a:p>
                      <a:pPr algn="l"/>
                      <a:r>
                        <a:rPr lang="en-US" dirty="0"/>
                        <a:t>Marsha</a:t>
                      </a:r>
                    </a:p>
                  </a:txBody>
                  <a:tcPr/>
                </a:tc>
                <a:extLst>
                  <a:ext uri="{0D108BD9-81ED-4DB2-BD59-A6C34878D82A}">
                    <a16:rowId xmlns:a16="http://schemas.microsoft.com/office/drawing/2014/main" val="10002"/>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Marsha</a:t>
                      </a:r>
                    </a:p>
                  </a:txBody>
                  <a:tcPr/>
                </a:tc>
                <a:extLst>
                  <a:ext uri="{0D108BD9-81ED-4DB2-BD59-A6C34878D82A}">
                    <a16:rowId xmlns:a16="http://schemas.microsoft.com/office/drawing/2014/main" val="10003"/>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Michael</a:t>
                      </a:r>
                    </a:p>
                  </a:txBody>
                  <a:tcPr/>
                </a:tc>
                <a:extLst>
                  <a:ext uri="{0D108BD9-81ED-4DB2-BD59-A6C34878D82A}">
                    <a16:rowId xmlns:a16="http://schemas.microsoft.com/office/drawing/2014/main" val="10004"/>
                  </a:ext>
                </a:extLst>
              </a:tr>
              <a:tr h="370840">
                <a:tc>
                  <a:txBody>
                    <a:bodyPr/>
                    <a:lstStyle/>
                    <a:p>
                      <a:pPr algn="l"/>
                      <a:endParaRPr lang="en-US" dirty="0"/>
                    </a:p>
                  </a:txBody>
                  <a:tcPr>
                    <a:noFill/>
                  </a:tcPr>
                </a:tc>
                <a:tc>
                  <a:txBody>
                    <a:bodyPr/>
                    <a:lstStyle/>
                    <a:p>
                      <a:pPr algn="l"/>
                      <a:r>
                        <a:rPr lang="en-US" dirty="0"/>
                        <a:t>Lakshmi</a:t>
                      </a:r>
                    </a:p>
                  </a:txBody>
                  <a:tcPr/>
                </a:tc>
                <a:tc>
                  <a:txBody>
                    <a:bodyPr/>
                    <a:lstStyle/>
                    <a:p>
                      <a:pPr algn="l"/>
                      <a:r>
                        <a:rPr lang="en-US" dirty="0"/>
                        <a:t>Lakshmi</a:t>
                      </a:r>
                    </a:p>
                  </a:txBody>
                  <a:tcPr/>
                </a:tc>
                <a:extLst>
                  <a:ext uri="{0D108BD9-81ED-4DB2-BD59-A6C34878D82A}">
                    <a16:rowId xmlns:a16="http://schemas.microsoft.com/office/drawing/2014/main" val="10005"/>
                  </a:ext>
                </a:extLst>
              </a:tr>
              <a:tr h="370840">
                <a:tc>
                  <a:txBody>
                    <a:bodyPr/>
                    <a:lstStyle/>
                    <a:p>
                      <a:pPr algn="l"/>
                      <a:endParaRPr lang="en-US" dirty="0"/>
                    </a:p>
                  </a:txBody>
                  <a:tcPr>
                    <a:noFill/>
                  </a:tcPr>
                </a:tc>
                <a:tc>
                  <a:txBody>
                    <a:bodyPr/>
                    <a:lstStyle/>
                    <a:p>
                      <a:pPr algn="l"/>
                      <a:r>
                        <a:rPr lang="en-US" dirty="0"/>
                        <a:t>Marsha</a:t>
                      </a:r>
                    </a:p>
                  </a:txBody>
                  <a:tcPr/>
                </a:tc>
                <a:tc>
                  <a:txBody>
                    <a:bodyPr/>
                    <a:lstStyle/>
                    <a:p>
                      <a:pPr algn="l"/>
                      <a:r>
                        <a:rPr lang="en-US" dirty="0"/>
                        <a:t>Lakshmi</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847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Relationship With Nondistinct Entity Sets</a:t>
            </a:r>
          </a:p>
        </p:txBody>
      </p:sp>
      <p:sp>
        <p:nvSpPr>
          <p:cNvPr id="11268" name="Rectangle 3"/>
          <p:cNvSpPr>
            <a:spLocks noGrp="1" noChangeArrowheads="1"/>
          </p:cNvSpPr>
          <p:nvPr>
            <p:ph type="body" idx="1"/>
          </p:nvPr>
        </p:nvSpPr>
        <p:spPr/>
        <p:txBody>
          <a:bodyPr/>
          <a:lstStyle/>
          <a:p>
            <a:r>
              <a:rPr lang="en-US" dirty="0"/>
              <a:t>Consider Buys, listing all triples of the form (</a:t>
            </a:r>
            <a:r>
              <a:rPr lang="en-US" i="1" dirty="0"/>
              <a:t>x</a:t>
            </a:r>
            <a:r>
              <a:rPr lang="en-US" dirty="0"/>
              <a:t>,</a:t>
            </a:r>
            <a:r>
              <a:rPr lang="en-US" i="1" dirty="0"/>
              <a:t>y,z</a:t>
            </a:r>
            <a:r>
              <a:rPr lang="en-US" dirty="0"/>
              <a:t>) where vendor </a:t>
            </a:r>
            <a:r>
              <a:rPr lang="en-US" i="1" dirty="0"/>
              <a:t>x</a:t>
            </a:r>
            <a:r>
              <a:rPr lang="en-US" dirty="0"/>
              <a:t> buys product </a:t>
            </a:r>
            <a:r>
              <a:rPr lang="en-US" i="1" dirty="0"/>
              <a:t>y</a:t>
            </a:r>
            <a:r>
              <a:rPr lang="en-US" dirty="0"/>
              <a:t> from vendor </a:t>
            </a:r>
            <a:r>
              <a:rPr lang="en-US" i="1" dirty="0"/>
              <a:t>z</a:t>
            </a:r>
          </a:p>
          <a:p>
            <a:endParaRPr lang="en-US" i="1" dirty="0"/>
          </a:p>
          <a:p>
            <a:r>
              <a:rPr lang="en-US" dirty="0"/>
              <a:t>A typical tuple might be (Dell,printer,HP), meaning that Dell buys a printer from HP</a:t>
            </a:r>
          </a:p>
          <a:p>
            <a:pPr>
              <a:buFont typeface="Monotype Sorts" pitchFamily="2" charset="2"/>
              <a:buNone/>
            </a:pPr>
            <a:endParaRPr lang="en-US" dirty="0"/>
          </a:p>
        </p:txBody>
      </p:sp>
      <p:graphicFrame>
        <p:nvGraphicFramePr>
          <p:cNvPr id="11266" name="Object 4"/>
          <p:cNvGraphicFramePr>
            <a:graphicFrameLocks noGrp="1" noChangeAspect="1"/>
          </p:cNvGraphicFramePr>
          <p:nvPr>
            <p:ph sz="half" idx="4294967295"/>
          </p:nvPr>
        </p:nvGraphicFramePr>
        <p:xfrm>
          <a:off x="2057400" y="4648200"/>
          <a:ext cx="4191000" cy="1020763"/>
        </p:xfrm>
        <a:graphic>
          <a:graphicData uri="http://schemas.openxmlformats.org/presentationml/2006/ole">
            <mc:AlternateContent xmlns:mc="http://schemas.openxmlformats.org/markup-compatibility/2006">
              <mc:Choice xmlns:v="urn:schemas-microsoft-com:vml" Requires="v">
                <p:oleObj name="Visio" r:id="rId3" imgW="5060823" imgH="1231773" progId="Visio.Drawing.11">
                  <p:embed/>
                </p:oleObj>
              </mc:Choice>
              <mc:Fallback>
                <p:oleObj name="Visio" r:id="rId3" imgW="5060823" imgH="1231773" progId="Visio.Drawing.11">
                  <p:embed/>
                  <p:pic>
                    <p:nvPicPr>
                      <p:cNvPr id="112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648200"/>
                        <a:ext cx="41910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ER Diagrams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355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p:txBody>
          <a:bodyPr/>
          <a:lstStyle/>
          <a:p>
            <a:r>
              <a:rPr lang="en-US" dirty="0"/>
              <a:t>ER Diagrams</a:t>
            </a:r>
          </a:p>
        </p:txBody>
      </p:sp>
      <p:sp>
        <p:nvSpPr>
          <p:cNvPr id="12292" name="Content Placeholder 2"/>
          <p:cNvSpPr>
            <a:spLocks noGrp="1"/>
          </p:cNvSpPr>
          <p:nvPr>
            <p:ph idx="1"/>
          </p:nvPr>
        </p:nvSpPr>
        <p:spPr/>
        <p:txBody>
          <a:bodyPr/>
          <a:lstStyle/>
          <a:p>
            <a:r>
              <a:rPr lang="en-US" dirty="0"/>
              <a:t>To show which entities participate in which  relationships, and which attributes participate in which entities, we draw line segments between:</a:t>
            </a:r>
          </a:p>
          <a:p>
            <a:pPr marL="685800" lvl="1" indent="-228600"/>
            <a:r>
              <a:rPr lang="en-US" dirty="0"/>
              <a:t>Entities and relationships they participate in</a:t>
            </a:r>
          </a:p>
          <a:p>
            <a:pPr marL="685800" lvl="1" indent="-228600"/>
            <a:r>
              <a:rPr lang="en-US" dirty="0"/>
              <a:t>Attributes and entities they belong to</a:t>
            </a:r>
          </a:p>
          <a:p>
            <a:r>
              <a:rPr lang="en-US" dirty="0"/>
              <a:t>We also underline the attributes of the primary key for each entity that has a primary key</a:t>
            </a:r>
          </a:p>
          <a:p>
            <a:r>
              <a:rPr lang="en-US" dirty="0"/>
              <a:t>Below is a simple ER diagram (with a simpler Person than we had before):</a:t>
            </a:r>
          </a:p>
          <a:p>
            <a:endParaRPr lang="en-US" dirty="0"/>
          </a:p>
        </p:txBody>
      </p:sp>
      <p:graphicFrame>
        <p:nvGraphicFramePr>
          <p:cNvPr id="12290" name="Object 6"/>
          <p:cNvGraphicFramePr>
            <a:graphicFrameLocks noChangeAspect="1"/>
          </p:cNvGraphicFramePr>
          <p:nvPr/>
        </p:nvGraphicFramePr>
        <p:xfrm>
          <a:off x="1447800" y="4800600"/>
          <a:ext cx="7086600" cy="2478088"/>
        </p:xfrm>
        <a:graphic>
          <a:graphicData uri="http://schemas.openxmlformats.org/presentationml/2006/ole">
            <mc:AlternateContent xmlns:mc="http://schemas.openxmlformats.org/markup-compatibility/2006">
              <mc:Choice xmlns:v="urn:schemas-microsoft-com:vml" Requires="v">
                <p:oleObj name="Visio" r:id="rId3" imgW="9404223" imgH="3289173" progId="Visio.Drawing.11">
                  <p:embed/>
                </p:oleObj>
              </mc:Choice>
              <mc:Fallback>
                <p:oleObj name="Visio" r:id="rId3" imgW="9404223" imgH="3289173" progId="Visio.Drawing.11">
                  <p:embed/>
                  <p:pic>
                    <p:nvPicPr>
                      <p:cNvPr id="122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800600"/>
                        <a:ext cx="708660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a:t>Further Refinements to the ER Model</a:t>
            </a:r>
          </a:p>
        </p:txBody>
      </p:sp>
      <p:sp>
        <p:nvSpPr>
          <p:cNvPr id="77827" name="Rectangle 3"/>
          <p:cNvSpPr>
            <a:spLocks noGrp="1" noChangeArrowheads="1"/>
          </p:cNvSpPr>
          <p:nvPr>
            <p:ph type="body" idx="1"/>
          </p:nvPr>
        </p:nvSpPr>
        <p:spPr/>
        <p:txBody>
          <a:bodyPr/>
          <a:lstStyle/>
          <a:p>
            <a:r>
              <a:rPr lang="en-US" dirty="0"/>
              <a:t>We will present, in steps, further refinements to the model and associated diagrams</a:t>
            </a:r>
          </a:p>
          <a:p>
            <a:r>
              <a:rPr lang="en-US" dirty="0"/>
              <a:t>The previous modeling concepts and the ones that follow are needed for producing a data base design that models a given application well</a:t>
            </a:r>
          </a:p>
          <a:p>
            <a:r>
              <a:rPr lang="en-US" dirty="0"/>
              <a:t>We will then put that together in a larger comprehensive example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a:t>Relationship With Attributes</a:t>
            </a:r>
          </a:p>
        </p:txBody>
      </p:sp>
      <p:sp>
        <p:nvSpPr>
          <p:cNvPr id="78851" name="Rectangle 3"/>
          <p:cNvSpPr>
            <a:spLocks noGrp="1" noChangeArrowheads="1"/>
          </p:cNvSpPr>
          <p:nvPr>
            <p:ph type="body" idx="1"/>
          </p:nvPr>
        </p:nvSpPr>
        <p:spPr/>
        <p:txBody>
          <a:bodyPr/>
          <a:lstStyle/>
          <a:p>
            <a:r>
              <a:rPr lang="en-US" dirty="0"/>
              <a:t>Consider relationship Buys among Person, Vendor, and Product</a:t>
            </a:r>
          </a:p>
          <a:p>
            <a:r>
              <a:rPr lang="en-US" dirty="0"/>
              <a:t>We want to specify that a person Buys a product from a vendor at a specific price</a:t>
            </a:r>
          </a:p>
          <a:p>
            <a:r>
              <a:rPr lang="en-US" dirty="0"/>
              <a:t>Price</a:t>
            </a:r>
          </a:p>
          <a:p>
            <a:pPr lvl="1"/>
            <a:r>
              <a:rPr lang="en-US" dirty="0"/>
              <a:t>is not a property of a vendor, because different products may be sold by the same vendor at different prices</a:t>
            </a:r>
          </a:p>
          <a:p>
            <a:pPr lvl="1"/>
            <a:r>
              <a:rPr lang="en-US" dirty="0"/>
              <a:t>is not a property of a product, because different vendors may sell the same product at different prices</a:t>
            </a:r>
          </a:p>
          <a:p>
            <a:pPr lvl="1"/>
            <a:r>
              <a:rPr lang="en-US" dirty="0"/>
              <a:t>is not a property of a person, because different products may be bought by the same person at different prices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dirty="0"/>
              <a:t>Relationship With Attributes</a:t>
            </a:r>
          </a:p>
        </p:txBody>
      </p:sp>
      <p:sp>
        <p:nvSpPr>
          <p:cNvPr id="13316" name="Rectangle 3"/>
          <p:cNvSpPr>
            <a:spLocks noGrp="1" noChangeArrowheads="1"/>
          </p:cNvSpPr>
          <p:nvPr>
            <p:ph type="body" idx="1"/>
          </p:nvPr>
        </p:nvSpPr>
        <p:spPr/>
        <p:txBody>
          <a:bodyPr/>
          <a:lstStyle/>
          <a:p>
            <a:r>
              <a:rPr lang="en-US" dirty="0"/>
              <a:t>So, Price is really an attribute of the relationship Buys</a:t>
            </a:r>
          </a:p>
          <a:p>
            <a:r>
              <a:rPr lang="en-US" dirty="0"/>
              <a:t>For each tuple (person, product, vendor) there is a value of price</a:t>
            </a:r>
            <a:br>
              <a:rPr lang="en-US" dirty="0"/>
            </a:br>
            <a:br>
              <a:rPr lang="en-US" dirty="0"/>
            </a:br>
            <a:r>
              <a:rPr lang="en-US" dirty="0"/>
              <a:t>More formally, there is at  most one value of price</a:t>
            </a:r>
          </a:p>
          <a:p>
            <a:endParaRPr lang="en-US" dirty="0"/>
          </a:p>
        </p:txBody>
      </p:sp>
      <p:graphicFrame>
        <p:nvGraphicFramePr>
          <p:cNvPr id="13314" name="Object 4"/>
          <p:cNvGraphicFramePr>
            <a:graphicFrameLocks noGrp="1" noChangeAspect="1"/>
          </p:cNvGraphicFramePr>
          <p:nvPr>
            <p:ph sz="half" idx="4294967295"/>
          </p:nvPr>
        </p:nvGraphicFramePr>
        <p:xfrm>
          <a:off x="2514600" y="4191000"/>
          <a:ext cx="4191000" cy="1919288"/>
        </p:xfrm>
        <a:graphic>
          <a:graphicData uri="http://schemas.openxmlformats.org/presentationml/2006/ole">
            <mc:AlternateContent xmlns:mc="http://schemas.openxmlformats.org/markup-compatibility/2006">
              <mc:Choice xmlns:v="urn:schemas-microsoft-com:vml" Requires="v">
                <p:oleObj name="Visio" r:id="rId3" imgW="5060823" imgH="2317623" progId="Visio.Drawing.11">
                  <p:embed/>
                </p:oleObj>
              </mc:Choice>
              <mc:Fallback>
                <p:oleObj name="Visio" r:id="rId3" imgW="5060823" imgH="2317623" progId="Visio.Drawing.11">
                  <p:embed/>
                  <p:pic>
                    <p:nvPicPr>
                      <p:cNvPr id="1331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191000"/>
                        <a:ext cx="41910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dirty="0"/>
              <a:t>Entity Versus Attribute</a:t>
            </a:r>
          </a:p>
        </p:txBody>
      </p:sp>
      <p:sp>
        <p:nvSpPr>
          <p:cNvPr id="79875" name="Content Placeholder 2"/>
          <p:cNvSpPr>
            <a:spLocks noGrp="1"/>
          </p:cNvSpPr>
          <p:nvPr>
            <p:ph idx="1"/>
          </p:nvPr>
        </p:nvSpPr>
        <p:spPr/>
        <p:txBody>
          <a:bodyPr/>
          <a:lstStyle/>
          <a:p>
            <a:r>
              <a:rPr lang="en-US" dirty="0"/>
              <a:t>Entities can model situations that attributes cannot model naturally</a:t>
            </a:r>
          </a:p>
          <a:p>
            <a:r>
              <a:rPr lang="en-US" dirty="0"/>
              <a:t>Entities can</a:t>
            </a:r>
          </a:p>
          <a:p>
            <a:pPr lvl="1"/>
            <a:r>
              <a:rPr lang="en-US" dirty="0"/>
              <a:t>Participate in relationships</a:t>
            </a:r>
          </a:p>
          <a:p>
            <a:pPr lvl="1"/>
            <a:r>
              <a:rPr lang="en-US" dirty="0"/>
              <a:t>Have attributes</a:t>
            </a:r>
          </a:p>
          <a:p>
            <a:r>
              <a:rPr lang="en-US" dirty="0"/>
              <a:t>Attributes cannot do any of these (though you could think that in a composite attribute an attribute may have attributes)</a:t>
            </a:r>
          </a:p>
          <a:p>
            <a:endParaRPr lang="en-US" dirty="0"/>
          </a:p>
          <a:p>
            <a:endParaRPr lang="en-US" dirty="0"/>
          </a:p>
          <a:p>
            <a:r>
              <a:rPr lang="en-US" dirty="0"/>
              <a:t>Let us look at a “fleshed-out example” for possible alternative modeling of Buys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Purpose of ER Model and Basic Concepts</a:t>
            </a:r>
          </a:p>
        </p:txBody>
      </p:sp>
      <p:sp>
        <p:nvSpPr>
          <p:cNvPr id="67587" name="Rectangle 3"/>
          <p:cNvSpPr>
            <a:spLocks noGrp="1" noChangeArrowheads="1"/>
          </p:cNvSpPr>
          <p:nvPr>
            <p:ph type="body" idx="1"/>
          </p:nvPr>
        </p:nvSpPr>
        <p:spPr/>
        <p:txBody>
          <a:bodyPr/>
          <a:lstStyle/>
          <a:p>
            <a:r>
              <a:rPr lang="en-US" dirty="0"/>
              <a:t>There are three basic concepts appearing in the original ER model, which has since been enhanced[</a:t>
            </a:r>
          </a:p>
          <a:p>
            <a:pPr lvl="1"/>
            <a:r>
              <a:rPr lang="en-US" dirty="0"/>
              <a:t>We will present the model from simpler to more complex concepts, with examples on the way</a:t>
            </a:r>
          </a:p>
          <a:p>
            <a:r>
              <a:rPr lang="en-US" dirty="0"/>
              <a:t>We will go beyond the original ER model, and cover a version of the </a:t>
            </a:r>
            <a:r>
              <a:rPr lang="en-US" b="1" i="1" dirty="0">
                <a:solidFill>
                  <a:srgbClr val="FF0000"/>
                </a:solidFill>
              </a:rPr>
              <a:t>Enhanced ER (EER) </a:t>
            </a:r>
            <a:r>
              <a:rPr lang="en-US" dirty="0"/>
              <a:t>model, while still referring to as an ER model, as is customary</a:t>
            </a:r>
          </a:p>
          <a:p>
            <a:r>
              <a:rPr lang="en-US" dirty="0"/>
              <a:t>While the ER model’s </a:t>
            </a:r>
            <a:r>
              <a:rPr lang="en-US" b="1" i="1" dirty="0">
                <a:solidFill>
                  <a:srgbClr val="FF0000"/>
                </a:solidFill>
              </a:rPr>
              <a:t>concepts are standard</a:t>
            </a:r>
            <a:r>
              <a:rPr lang="en-US" dirty="0"/>
              <a:t>,  there are several </a:t>
            </a:r>
            <a:r>
              <a:rPr lang="en-US" b="1" i="1" dirty="0">
                <a:solidFill>
                  <a:srgbClr val="FF0000"/>
                </a:solidFill>
              </a:rPr>
              <a:t>varieties of pictorial representations </a:t>
            </a:r>
            <a:r>
              <a:rPr lang="en-US" dirty="0"/>
              <a:t>of  ER diagrams</a:t>
            </a:r>
          </a:p>
          <a:p>
            <a:pPr lvl="1"/>
            <a:r>
              <a:rPr lang="en-US" dirty="0"/>
              <a:t>We will focus on one of them: </a:t>
            </a:r>
            <a:r>
              <a:rPr lang="en-US" b="1" i="1" dirty="0">
                <a:solidFill>
                  <a:srgbClr val="FF0000"/>
                </a:solidFill>
              </a:rPr>
              <a:t>Chen’s</a:t>
            </a:r>
            <a:r>
              <a:rPr lang="en-US" dirty="0"/>
              <a:t> notation</a:t>
            </a:r>
          </a:p>
          <a:p>
            <a:pPr lvl="1"/>
            <a:r>
              <a:rPr lang="en-US" dirty="0"/>
              <a:t>We will also cover </a:t>
            </a:r>
            <a:r>
              <a:rPr lang="en-US" b="1" i="1" dirty="0">
                <a:solidFill>
                  <a:srgbClr val="FF0000"/>
                </a:solidFill>
              </a:rPr>
              <a:t>Crow’s foot </a:t>
            </a:r>
            <a:r>
              <a:rPr lang="en-US" dirty="0"/>
              <a:t>notation, which is particularly suited for relational database design</a:t>
            </a:r>
          </a:p>
          <a:p>
            <a:pPr lvl="1"/>
            <a:r>
              <a:rPr lang="en-US" dirty="0"/>
              <a:t>Others are simple variations, so if we understand the above, we can easily understand all of them</a:t>
            </a:r>
          </a:p>
          <a:p>
            <a:r>
              <a:rPr lang="en-US" dirty="0"/>
              <a:t>You can look at some examples at: </a:t>
            </a:r>
            <a:r>
              <a:rPr lang="en-US" dirty="0">
                <a:hlinkClick r:id="rId3"/>
              </a:rPr>
              <a:t>http://en.wikipedia.org/wiki/Entity-relationship_model</a:t>
            </a:r>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Other Choices for Modeling Buys</a:t>
            </a:r>
          </a:p>
        </p:txBody>
      </p:sp>
      <p:sp>
        <p:nvSpPr>
          <p:cNvPr id="14341" name="Rectangle 3"/>
          <p:cNvSpPr>
            <a:spLocks noGrp="1" noChangeArrowheads="1"/>
          </p:cNvSpPr>
          <p:nvPr>
            <p:ph type="body" idx="1"/>
          </p:nvPr>
        </p:nvSpPr>
        <p:spPr/>
        <p:txBody>
          <a:bodyPr/>
          <a:lstStyle/>
          <a:p>
            <a:r>
              <a:rPr lang="en-US" dirty="0"/>
              <a:t>Price is just the actual amount, the number in $’s</a:t>
            </a:r>
          </a:p>
          <a:p>
            <a:r>
              <a:rPr lang="en-US" dirty="0"/>
              <a:t>So there likely is no reason to make it an entity as we have below</a:t>
            </a:r>
          </a:p>
          <a:p>
            <a:endParaRPr lang="en-US" dirty="0"/>
          </a:p>
          <a:p>
            <a:endParaRPr lang="en-US" dirty="0"/>
          </a:p>
          <a:p>
            <a:endParaRPr lang="en-US" dirty="0"/>
          </a:p>
          <a:p>
            <a:endParaRPr lang="en-US" dirty="0"/>
          </a:p>
          <a:p>
            <a:endParaRPr lang="en-US" dirty="0"/>
          </a:p>
          <a:p>
            <a:r>
              <a:rPr lang="en-US" dirty="0"/>
              <a:t>We should probably have (as we had earlier less fleshed out)</a:t>
            </a:r>
          </a:p>
          <a:p>
            <a:endParaRPr lang="en-US" dirty="0"/>
          </a:p>
          <a:p>
            <a:endParaRPr lang="en-US" dirty="0"/>
          </a:p>
          <a:p>
            <a:endParaRPr lang="en-US" dirty="0"/>
          </a:p>
          <a:p>
            <a:endParaRPr lang="en-US" dirty="0"/>
          </a:p>
          <a:p>
            <a:endParaRPr lang="en-US" dirty="0"/>
          </a:p>
          <a:p>
            <a:endParaRPr lang="en-US" dirty="0"/>
          </a:p>
          <a:p>
            <a:endParaRPr lang="en-US" u="sng" dirty="0"/>
          </a:p>
        </p:txBody>
      </p:sp>
      <p:graphicFrame>
        <p:nvGraphicFramePr>
          <p:cNvPr id="14338" name="Object 6"/>
          <p:cNvGraphicFramePr>
            <a:graphicFrameLocks noChangeAspect="1"/>
          </p:cNvGraphicFramePr>
          <p:nvPr/>
        </p:nvGraphicFramePr>
        <p:xfrm>
          <a:off x="1219200" y="2438400"/>
          <a:ext cx="7315200" cy="1970088"/>
        </p:xfrm>
        <a:graphic>
          <a:graphicData uri="http://schemas.openxmlformats.org/presentationml/2006/ole">
            <mc:AlternateContent xmlns:mc="http://schemas.openxmlformats.org/markup-compatibility/2006">
              <mc:Choice xmlns:v="urn:schemas-microsoft-com:vml" Requires="v">
                <p:oleObj name="Visio" r:id="rId3" imgW="8603035" imgH="2316234" progId="Visio.Drawing.11">
                  <p:embed/>
                </p:oleObj>
              </mc:Choice>
              <mc:Fallback>
                <p:oleObj name="Visio" r:id="rId3" imgW="8603035" imgH="2316234" progId="Visio.Drawing.11">
                  <p:embed/>
                  <p:pic>
                    <p:nvPicPr>
                      <p:cNvPr id="143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438400"/>
                        <a:ext cx="731520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1219200" y="5410200"/>
          <a:ext cx="7315200" cy="1970088"/>
        </p:xfrm>
        <a:graphic>
          <a:graphicData uri="http://schemas.openxmlformats.org/presentationml/2006/ole">
            <mc:AlternateContent xmlns:mc="http://schemas.openxmlformats.org/markup-compatibility/2006">
              <mc:Choice xmlns:v="urn:schemas-microsoft-com:vml" Requires="v">
                <p:oleObj name="Visio" r:id="rId5" imgW="8603035" imgH="2316234" progId="Visio.Drawing.11">
                  <p:embed/>
                </p:oleObj>
              </mc:Choice>
              <mc:Fallback>
                <p:oleObj name="Visio" r:id="rId5" imgW="8603035" imgH="2316234" progId="Visio.Drawing.11">
                  <p:embed/>
                  <p:pic>
                    <p:nvPicPr>
                      <p:cNvPr id="1433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410200"/>
                        <a:ext cx="731520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a:t>Other Choices for Modeling Buys</a:t>
            </a:r>
          </a:p>
        </p:txBody>
      </p:sp>
      <p:sp>
        <p:nvSpPr>
          <p:cNvPr id="15364" name="Rectangle 3"/>
          <p:cNvSpPr>
            <a:spLocks noGrp="1" noChangeArrowheads="1"/>
          </p:cNvSpPr>
          <p:nvPr>
            <p:ph type="body" idx="1"/>
          </p:nvPr>
        </p:nvSpPr>
        <p:spPr/>
        <p:txBody>
          <a:bodyPr/>
          <a:lstStyle/>
          <a:p>
            <a:r>
              <a:rPr lang="en-US" dirty="0"/>
              <a:t>Or should we just have this?</a:t>
            </a:r>
          </a:p>
          <a:p>
            <a:endParaRPr lang="en-US" dirty="0"/>
          </a:p>
          <a:p>
            <a:endParaRPr lang="en-US" dirty="0"/>
          </a:p>
          <a:p>
            <a:endParaRPr lang="en-US" dirty="0"/>
          </a:p>
          <a:p>
            <a:endParaRPr lang="en-US" dirty="0"/>
          </a:p>
          <a:p>
            <a:endParaRPr lang="en-US" dirty="0"/>
          </a:p>
          <a:p>
            <a:pPr>
              <a:buFont typeface="Monotype Sorts" pitchFamily="2" charset="2"/>
              <a:buNone/>
            </a:pPr>
            <a:endParaRPr lang="en-US" dirty="0"/>
          </a:p>
          <a:p>
            <a:r>
              <a:rPr lang="en-US" dirty="0"/>
              <a:t>Not if we want to model something about a person, such as whom a person likes</a:t>
            </a:r>
          </a:p>
          <a:p>
            <a:pPr lvl="1"/>
            <a:r>
              <a:rPr lang="en-US" dirty="0"/>
              <a:t>This requires a person to be able to enter into a relationship (with other persons)</a:t>
            </a:r>
          </a:p>
          <a:p>
            <a:pPr lvl="1"/>
            <a:r>
              <a:rPr lang="en-US" dirty="0"/>
              <a:t>And we cannot model this situation if person is an attribute of Buy</a:t>
            </a:r>
          </a:p>
          <a:p>
            <a:r>
              <a:rPr lang="en-US" dirty="0"/>
              <a:t>Similarly, for product and vendor</a:t>
            </a:r>
          </a:p>
        </p:txBody>
      </p:sp>
      <p:graphicFrame>
        <p:nvGraphicFramePr>
          <p:cNvPr id="15362" name="Object 7"/>
          <p:cNvGraphicFramePr>
            <a:graphicFrameLocks noChangeAspect="1"/>
          </p:cNvGraphicFramePr>
          <p:nvPr/>
        </p:nvGraphicFramePr>
        <p:xfrm>
          <a:off x="1447800" y="2286000"/>
          <a:ext cx="6886575" cy="1458913"/>
        </p:xfrm>
        <a:graphic>
          <a:graphicData uri="http://schemas.openxmlformats.org/presentationml/2006/ole">
            <mc:AlternateContent xmlns:mc="http://schemas.openxmlformats.org/markup-compatibility/2006">
              <mc:Choice xmlns:v="urn:schemas-microsoft-com:vml" Requires="v">
                <p:oleObj name="Visio" r:id="rId3" imgW="6887152" imgH="1459353" progId="Visio.Drawing.11">
                  <p:embed/>
                </p:oleObj>
              </mc:Choice>
              <mc:Fallback>
                <p:oleObj name="Visio" r:id="rId3" imgW="6887152" imgH="1459353" progId="Visio.Drawing.11">
                  <p:embed/>
                  <p:pic>
                    <p:nvPicPr>
                      <p:cNvPr id="153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86000"/>
                        <a:ext cx="6886575"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Functionality (As in Mathematical Functions)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1388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E819-FE72-46E4-961A-41C1BC7081C3}"/>
              </a:ext>
            </a:extLst>
          </p:cNvPr>
          <p:cNvSpPr>
            <a:spLocks noGrp="1"/>
          </p:cNvSpPr>
          <p:nvPr>
            <p:ph type="title"/>
          </p:nvPr>
        </p:nvSpPr>
        <p:spPr/>
        <p:txBody>
          <a:bodyPr/>
          <a:lstStyle/>
          <a:p>
            <a:r>
              <a:rPr lang="en-US" dirty="0"/>
              <a:t>Relationships/Relations And Functions</a:t>
            </a:r>
            <a:br>
              <a:rPr lang="en-US" dirty="0"/>
            </a:br>
            <a:r>
              <a:rPr lang="en-US" dirty="0"/>
              <a:t>(Some Review Of Previous Material)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A6CD4-73E1-4989-957D-CF96AD3C5FF9}"/>
                  </a:ext>
                </a:extLst>
              </p:cNvPr>
              <p:cNvSpPr>
                <a:spLocks noGrp="1"/>
              </p:cNvSpPr>
              <p:nvPr>
                <p:ph idx="1"/>
              </p:nvPr>
            </p:nvSpPr>
            <p:spPr/>
            <p:txBody>
              <a:bodyPr/>
              <a:lstStyle/>
              <a:p>
                <a:r>
                  <a:rPr lang="en-US" dirty="0"/>
                  <a:t>First, we discuss the concepts generally, then in the context of databases</a:t>
                </a:r>
              </a:p>
              <a:p>
                <a:r>
                  <a:rPr lang="en-US" dirty="0"/>
                  <a:t>We will use the term “relation” right now for relationships, to follow standard mathematical terminology</a:t>
                </a:r>
              </a:p>
              <a:p>
                <a:r>
                  <a:rPr lang="en-US" dirty="0"/>
                  <a:t>We will restrict ourselves, for simplicity, </a:t>
                </a:r>
                <a:r>
                  <a:rPr lang="en-US" b="1" i="1" dirty="0">
                    <a:solidFill>
                      <a:srgbClr val="FF0000"/>
                    </a:solidFill>
                  </a:rPr>
                  <a:t>to binary relations</a:t>
                </a:r>
                <a:r>
                  <a:rPr lang="en-US" dirty="0"/>
                  <a:t>, which are the most common relations</a:t>
                </a:r>
              </a:p>
              <a:p>
                <a:r>
                  <a:rPr lang="en-US" dirty="0"/>
                  <a:t>We have sets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𝑌</m:t>
                    </m:r>
                  </m:oMath>
                </a14:m>
                <a:r>
                  <a:rPr lang="en-US" dirty="0"/>
                  <a:t>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𝑌</m:t>
                    </m:r>
                  </m:oMath>
                </a14:m>
                <a:r>
                  <a:rPr lang="en-US" dirty="0"/>
                  <a:t> could be the same set)</a:t>
                </a:r>
              </a:p>
              <a:p>
                <a:r>
                  <a:rPr lang="en-US" dirty="0"/>
                  <a:t>We have a cartesian product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a14:m>
                <a:r>
                  <a:rPr lang="en-US" dirty="0"/>
                  <a:t> which is the set of all pairs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A (binary) relation is a subset of such a cartesian product</a:t>
                </a:r>
              </a:p>
              <a:p>
                <a:r>
                  <a:rPr lang="en-US" dirty="0"/>
                  <a:t>If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={1, 4, 5}</m:t>
                    </m:r>
                  </m:oMath>
                </a14:m>
                <a:r>
                  <a:rPr lang="en-US"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then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oMath>
                </a14:m>
                <a:r>
                  <a:rPr lang="en-US" dirty="0"/>
                  <a:t> can be drawn, with black squares standing for the pairs, as</a:t>
                </a:r>
              </a:p>
            </p:txBody>
          </p:sp>
        </mc:Choice>
        <mc:Fallback xmlns="">
          <p:sp>
            <p:nvSpPr>
              <p:cNvPr id="3" name="Content Placeholder 2">
                <a:extLst>
                  <a:ext uri="{FF2B5EF4-FFF2-40B4-BE49-F238E27FC236}">
                    <a16:creationId xmlns:a16="http://schemas.microsoft.com/office/drawing/2014/main" id="{C1CA6CD4-73E1-4989-957D-CF96AD3C5FF9}"/>
                  </a:ext>
                </a:extLst>
              </p:cNvPr>
              <p:cNvSpPr>
                <a:spLocks noGrp="1" noRot="1" noChangeAspect="1" noMove="1" noResize="1" noEditPoints="1" noAdjustHandles="1" noChangeArrowheads="1" noChangeShapeType="1" noTextEdit="1"/>
              </p:cNvSpPr>
              <p:nvPr>
                <p:ph idx="1"/>
              </p:nvPr>
            </p:nvSpPr>
            <p:spPr>
              <a:blipFill>
                <a:blip r:embed="rId3"/>
                <a:stretch>
                  <a:fillRect l="-857" t="-120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77E2C92D-C457-4961-AC7F-58EE6F4F0889}"/>
              </a:ext>
            </a:extLst>
          </p:cNvPr>
          <p:cNvGraphicFramePr>
            <a:graphicFrameLocks noChangeAspect="1"/>
          </p:cNvGraphicFramePr>
          <p:nvPr>
            <p:extLst>
              <p:ext uri="{D42A27DB-BD31-4B8C-83A1-F6EECF244321}">
                <p14:modId xmlns:p14="http://schemas.microsoft.com/office/powerpoint/2010/main" val="4042768688"/>
              </p:ext>
            </p:extLst>
          </p:nvPr>
        </p:nvGraphicFramePr>
        <p:xfrm>
          <a:off x="3416300" y="6203950"/>
          <a:ext cx="1536700" cy="1263650"/>
        </p:xfrm>
        <a:graphic>
          <a:graphicData uri="http://schemas.openxmlformats.org/presentationml/2006/ole">
            <mc:AlternateContent xmlns:mc="http://schemas.openxmlformats.org/markup-compatibility/2006">
              <mc:Choice xmlns:v="urn:schemas-microsoft-com:vml" Requires="v">
                <p:oleObj name="Visio" r:id="rId4" imgW="1536447" imgH="1264197" progId="Visio.Drawing.11">
                  <p:embed/>
                </p:oleObj>
              </mc:Choice>
              <mc:Fallback>
                <p:oleObj name="Visio" r:id="rId4" imgW="1536447" imgH="1264197" progId="Visio.Drawing.11">
                  <p:embed/>
                  <p:pic>
                    <p:nvPicPr>
                      <p:cNvPr id="0" name=""/>
                      <p:cNvPicPr/>
                      <p:nvPr/>
                    </p:nvPicPr>
                    <p:blipFill>
                      <a:blip r:embed="rId5"/>
                      <a:stretch>
                        <a:fillRect/>
                      </a:stretch>
                    </p:blipFill>
                    <p:spPr>
                      <a:xfrm>
                        <a:off x="3416300" y="6203950"/>
                        <a:ext cx="1536700" cy="1263650"/>
                      </a:xfrm>
                      <a:prstGeom prst="rect">
                        <a:avLst/>
                      </a:prstGeom>
                    </p:spPr>
                  </p:pic>
                </p:oleObj>
              </mc:Fallback>
            </mc:AlternateContent>
          </a:graphicData>
        </a:graphic>
      </p:graphicFrame>
    </p:spTree>
    <p:extLst>
      <p:ext uri="{BB962C8B-B14F-4D97-AF65-F5344CB8AC3E}">
        <p14:creationId xmlns:p14="http://schemas.microsoft.com/office/powerpoint/2010/main" val="2830125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E819-FE72-46E4-961A-41C1BC7081C3}"/>
              </a:ext>
            </a:extLst>
          </p:cNvPr>
          <p:cNvSpPr>
            <a:spLocks noGrp="1"/>
          </p:cNvSpPr>
          <p:nvPr>
            <p:ph type="title"/>
          </p:nvPr>
        </p:nvSpPr>
        <p:spPr/>
        <p:txBody>
          <a:bodyPr/>
          <a:lstStyle/>
          <a:p>
            <a:r>
              <a:rPr lang="en-US" dirty="0"/>
              <a:t>Relationships/Relations And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A6CD4-73E1-4989-957D-CF96AD3C5FF9}"/>
                  </a:ext>
                </a:extLst>
              </p:cNvPr>
              <p:cNvSpPr>
                <a:spLocks noGrp="1"/>
              </p:cNvSpPr>
              <p:nvPr>
                <p:ph idx="1"/>
              </p:nvPr>
            </p:nvSpPr>
            <p:spPr/>
            <p:txBody>
              <a:bodyPr/>
              <a:lstStyle/>
              <a:p>
                <a:r>
                  <a:rPr lang="en-US" dirty="0"/>
                  <a:t>A </a:t>
                </a:r>
                <a:r>
                  <a:rPr lang="en-US" b="1" i="1" dirty="0">
                    <a:solidFill>
                      <a:srgbClr val="FF0000"/>
                    </a:solidFill>
                  </a:rPr>
                  <a:t>relation</a:t>
                </a:r>
                <a:r>
                  <a:rPr lang="en-US" dirty="0"/>
                  <a:t> is just any </a:t>
                </a:r>
                <a:r>
                  <a:rPr lang="en-US" b="1" i="1" dirty="0">
                    <a:solidFill>
                      <a:srgbClr val="FF0000"/>
                    </a:solidFill>
                  </a:rPr>
                  <a:t>subset</a:t>
                </a:r>
                <a:r>
                  <a:rPr lang="en-US" dirty="0"/>
                  <a:t> of the given cartesian product</a:t>
                </a:r>
              </a:p>
              <a:p>
                <a:r>
                  <a:rPr lang="en-US" dirty="0"/>
                  <a:t>Below are 3 relations (the last one is empty)</a:t>
                </a:r>
              </a:p>
              <a:p>
                <a:endParaRPr lang="en-US" dirty="0"/>
              </a:p>
              <a:p>
                <a:endParaRPr lang="en-US" dirty="0"/>
              </a:p>
              <a:p>
                <a:endParaRPr lang="en-US" dirty="0"/>
              </a:p>
              <a:p>
                <a:endParaRPr lang="en-US" dirty="0"/>
              </a:p>
              <a:p>
                <a:r>
                  <a:rPr lang="en-US" dirty="0"/>
                  <a:t>A relation is a (</a:t>
                </a:r>
                <a:r>
                  <a:rPr lang="en-US" b="1" i="1" dirty="0">
                    <a:solidFill>
                      <a:srgbClr val="FF0000"/>
                    </a:solidFill>
                  </a:rPr>
                  <a:t>partial</a:t>
                </a:r>
                <a:r>
                  <a:rPr lang="en-US" dirty="0"/>
                  <a:t>) </a:t>
                </a:r>
                <a:r>
                  <a:rPr lang="en-US" b="1" i="1" dirty="0">
                    <a:solidFill>
                      <a:srgbClr val="FF0000"/>
                    </a:solidFill>
                  </a:rPr>
                  <a:t>function</a:t>
                </a:r>
                <a:r>
                  <a:rPr lang="en-US" dirty="0"/>
                  <a:t> </a:t>
                </a:r>
                <a:r>
                  <a:rPr lang="en-US" dirty="0" err="1"/>
                  <a:t>iff</a:t>
                </a:r>
                <a:r>
                  <a:rPr lang="en-US" dirty="0"/>
                  <a:t> for every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𝑋</m:t>
                    </m:r>
                  </m:oMath>
                </a14:m>
                <a:r>
                  <a:rPr lang="en-US" dirty="0"/>
                  <a:t> there is at most one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𝑌</m:t>
                    </m:r>
                  </m:oMath>
                </a14:m>
                <a:r>
                  <a:rPr lang="en-US" dirty="0"/>
                  <a:t> such that the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in the relation</a:t>
                </a:r>
              </a:p>
              <a:p>
                <a:r>
                  <a:rPr lang="en-US" dirty="0"/>
                  <a:t>Below we have, respectively, a </a:t>
                </a:r>
                <a:r>
                  <a:rPr lang="en-US" b="1" i="1" dirty="0">
                    <a:solidFill>
                      <a:srgbClr val="FF0000"/>
                    </a:solidFill>
                  </a:rPr>
                  <a:t>partial function</a:t>
                </a:r>
                <a:r>
                  <a:rPr lang="en-US" dirty="0"/>
                  <a:t>, </a:t>
                </a:r>
                <a:r>
                  <a:rPr lang="en-US" b="1" i="1" dirty="0">
                    <a:solidFill>
                      <a:srgbClr val="FF0000"/>
                    </a:solidFill>
                  </a:rPr>
                  <a:t>not a function</a:t>
                </a:r>
                <a:r>
                  <a:rPr lang="en-US" dirty="0"/>
                  <a:t>, and a </a:t>
                </a:r>
                <a:r>
                  <a:rPr lang="en-US" b="1" i="1" dirty="0">
                    <a:solidFill>
                      <a:srgbClr val="FF0000"/>
                    </a:solidFill>
                  </a:rPr>
                  <a:t>total</a:t>
                </a:r>
                <a:r>
                  <a:rPr lang="en-US" dirty="0"/>
                  <a:t> function (for every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oMath>
                </a14:m>
                <a:r>
                  <a:rPr lang="en-US" dirty="0"/>
                  <a:t> there is exactly one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𝑌</m:t>
                    </m:r>
                  </m:oMath>
                </a14:m>
                <a:r>
                  <a:rPr lang="en-US" dirty="0"/>
                  <a:t> such that the pair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oMath>
                </a14:m>
                <a:r>
                  <a:rPr lang="en-US" dirty="0"/>
                  <a:t> is in the relation)</a:t>
                </a:r>
              </a:p>
            </p:txBody>
          </p:sp>
        </mc:Choice>
        <mc:Fallback xmlns="">
          <p:sp>
            <p:nvSpPr>
              <p:cNvPr id="3" name="Content Placeholder 2">
                <a:extLst>
                  <a:ext uri="{FF2B5EF4-FFF2-40B4-BE49-F238E27FC236}">
                    <a16:creationId xmlns:a16="http://schemas.microsoft.com/office/drawing/2014/main" id="{C1CA6CD4-73E1-4989-957D-CF96AD3C5FF9}"/>
                  </a:ext>
                </a:extLst>
              </p:cNvPr>
              <p:cNvSpPr>
                <a:spLocks noGrp="1" noRot="1" noChangeAspect="1" noMove="1" noResize="1" noEditPoints="1" noAdjustHandles="1" noChangeArrowheads="1" noChangeShapeType="1" noTextEdit="1"/>
              </p:cNvSpPr>
              <p:nvPr>
                <p:ph idx="1"/>
              </p:nvPr>
            </p:nvSpPr>
            <p:spPr>
              <a:blipFill>
                <a:blip r:embed="rId2"/>
                <a:stretch>
                  <a:fillRect l="-857" t="-1200" r="-35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99DFB11D-6B3B-48CE-A0AD-F0381F753ED1}"/>
              </a:ext>
            </a:extLst>
          </p:cNvPr>
          <p:cNvGraphicFramePr>
            <a:graphicFrameLocks noChangeAspect="1"/>
          </p:cNvGraphicFramePr>
          <p:nvPr>
            <p:extLst>
              <p:ext uri="{D42A27DB-BD31-4B8C-83A1-F6EECF244321}">
                <p14:modId xmlns:p14="http://schemas.microsoft.com/office/powerpoint/2010/main" val="1885247047"/>
              </p:ext>
            </p:extLst>
          </p:nvPr>
        </p:nvGraphicFramePr>
        <p:xfrm>
          <a:off x="1825625" y="2546350"/>
          <a:ext cx="6407150" cy="1263650"/>
        </p:xfrm>
        <a:graphic>
          <a:graphicData uri="http://schemas.openxmlformats.org/presentationml/2006/ole">
            <mc:AlternateContent xmlns:mc="http://schemas.openxmlformats.org/markup-compatibility/2006">
              <mc:Choice xmlns:v="urn:schemas-microsoft-com:vml" Requires="v">
                <p:oleObj name="Visio" r:id="rId3" imgW="6406785" imgH="1264197" progId="Visio.Drawing.11">
                  <p:embed/>
                </p:oleObj>
              </mc:Choice>
              <mc:Fallback>
                <p:oleObj name="Visio" r:id="rId3" imgW="6406785" imgH="1264197" progId="Visio.Drawing.11">
                  <p:embed/>
                  <p:pic>
                    <p:nvPicPr>
                      <p:cNvPr id="0" name=""/>
                      <p:cNvPicPr/>
                      <p:nvPr/>
                    </p:nvPicPr>
                    <p:blipFill>
                      <a:blip r:embed="rId4"/>
                      <a:stretch>
                        <a:fillRect/>
                      </a:stretch>
                    </p:blipFill>
                    <p:spPr>
                      <a:xfrm>
                        <a:off x="1825625" y="2546350"/>
                        <a:ext cx="6407150" cy="12636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F981EAB-3F4A-4750-B267-5C2B283C3E97}"/>
              </a:ext>
            </a:extLst>
          </p:cNvPr>
          <p:cNvGraphicFramePr>
            <a:graphicFrameLocks noChangeAspect="1"/>
          </p:cNvGraphicFramePr>
          <p:nvPr>
            <p:extLst>
              <p:ext uri="{D42A27DB-BD31-4B8C-83A1-F6EECF244321}">
                <p14:modId xmlns:p14="http://schemas.microsoft.com/office/powerpoint/2010/main" val="3821181097"/>
              </p:ext>
            </p:extLst>
          </p:nvPr>
        </p:nvGraphicFramePr>
        <p:xfrm>
          <a:off x="1803400" y="6203950"/>
          <a:ext cx="6451600" cy="1263650"/>
        </p:xfrm>
        <a:graphic>
          <a:graphicData uri="http://schemas.openxmlformats.org/presentationml/2006/ole">
            <mc:AlternateContent xmlns:mc="http://schemas.openxmlformats.org/markup-compatibility/2006">
              <mc:Choice xmlns:v="urn:schemas-microsoft-com:vml" Requires="v">
                <p:oleObj name="Visio" r:id="rId5" imgW="6451270" imgH="1264197" progId="Visio.Drawing.11">
                  <p:embed/>
                </p:oleObj>
              </mc:Choice>
              <mc:Fallback>
                <p:oleObj name="Visio" r:id="rId5" imgW="6451270" imgH="1264197" progId="Visio.Drawing.11">
                  <p:embed/>
                  <p:pic>
                    <p:nvPicPr>
                      <p:cNvPr id="0" name=""/>
                      <p:cNvPicPr/>
                      <p:nvPr/>
                    </p:nvPicPr>
                    <p:blipFill>
                      <a:blip r:embed="rId6"/>
                      <a:stretch>
                        <a:fillRect/>
                      </a:stretch>
                    </p:blipFill>
                    <p:spPr>
                      <a:xfrm>
                        <a:off x="1803400" y="6203950"/>
                        <a:ext cx="6451600" cy="1263650"/>
                      </a:xfrm>
                      <a:prstGeom prst="rect">
                        <a:avLst/>
                      </a:prstGeom>
                    </p:spPr>
                  </p:pic>
                </p:oleObj>
              </mc:Fallback>
            </mc:AlternateContent>
          </a:graphicData>
        </a:graphic>
      </p:graphicFrame>
    </p:spTree>
    <p:extLst>
      <p:ext uri="{BB962C8B-B14F-4D97-AF65-F5344CB8AC3E}">
        <p14:creationId xmlns:p14="http://schemas.microsoft.com/office/powerpoint/2010/main" val="3782250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6388"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6389" name="Rectangle 4"/>
          <p:cNvSpPr>
            <a:spLocks noGrp="1" noChangeArrowheads="1"/>
          </p:cNvSpPr>
          <p:nvPr>
            <p:ph type="title"/>
          </p:nvPr>
        </p:nvSpPr>
        <p:spPr/>
        <p:txBody>
          <a:bodyPr/>
          <a:lstStyle/>
          <a:p>
            <a:r>
              <a:rPr lang="en-US" dirty="0"/>
              <a:t>Binary Relationships and Their Functionality</a:t>
            </a:r>
          </a:p>
        </p:txBody>
      </p:sp>
      <mc:AlternateContent xmlns:mc="http://schemas.openxmlformats.org/markup-compatibility/2006" xmlns:a14="http://schemas.microsoft.com/office/drawing/2010/main">
        <mc:Choice Requires="a14">
          <p:sp>
            <p:nvSpPr>
              <p:cNvPr id="16390" name="Rectangle 5"/>
              <p:cNvSpPr>
                <a:spLocks noGrp="1" noChangeArrowheads="1"/>
              </p:cNvSpPr>
              <p:nvPr>
                <p:ph type="body" idx="1"/>
              </p:nvPr>
            </p:nvSpPr>
            <p:spPr/>
            <p:txBody>
              <a:bodyPr/>
              <a:lstStyle/>
              <a:p>
                <a:r>
                  <a:rPr lang="en-US" dirty="0"/>
                  <a:t>“</a:t>
                </a:r>
                <a:r>
                  <a:rPr lang="en-US" b="1" i="1" dirty="0">
                    <a:solidFill>
                      <a:srgbClr val="FF0000"/>
                    </a:solidFill>
                  </a:rPr>
                  <a:t>Functionality</a:t>
                </a:r>
                <a:r>
                  <a:rPr lang="en-US" dirty="0"/>
                  <a:t>” means here that sometimes a relationship is a </a:t>
                </a:r>
                <a:r>
                  <a:rPr lang="en-US" b="1" i="1" dirty="0">
                    <a:solidFill>
                      <a:srgbClr val="FF0000"/>
                    </a:solidFill>
                  </a:rPr>
                  <a:t>partial function</a:t>
                </a:r>
                <a:r>
                  <a:rPr lang="en-US" dirty="0"/>
                  <a:t>, that is</a:t>
                </a:r>
              </a:p>
              <a:p>
                <a:pPr lvl="1"/>
                <a:r>
                  <a:rPr lang="en-US" dirty="0"/>
                  <a:t>A function</a:t>
                </a:r>
              </a:p>
              <a:p>
                <a:pPr lvl="1"/>
                <a:r>
                  <a:rPr lang="en-US" dirty="0"/>
                  <a:t>But maybe not necessarily defined on the whole domain</a:t>
                </a:r>
                <a:br>
                  <a:rPr lang="en-US" dirty="0"/>
                </a:br>
                <a:br>
                  <a:rPr lang="en-US" dirty="0"/>
                </a:br>
                <a:r>
                  <a:rPr lang="en-US" dirty="0"/>
                  <a:t>For example, if </a:t>
                </a:r>
                <a14:m>
                  <m:oMath xmlns:m="http://schemas.openxmlformats.org/officeDocument/2006/math">
                    <m:r>
                      <a:rPr lang="en-US" i="1" dirty="0" smtClean="0">
                        <a:latin typeface="Cambria Math" panose="02040503050406030204" pitchFamily="18" charset="0"/>
                      </a:rPr>
                      <m:t>𝑥</m:t>
                    </m:r>
                  </m:oMath>
                </a14:m>
                <a:r>
                  <a:rPr lang="en-US" dirty="0"/>
                  <a:t> varies over all real numbers, the function</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1/</m:t>
                    </m:r>
                    <m:r>
                      <a:rPr lang="en-US" i="1" dirty="0" smtClean="0">
                        <a:latin typeface="Cambria Math" panose="02040503050406030204" pitchFamily="18" charset="0"/>
                      </a:rPr>
                      <m:t>𝑥</m:t>
                    </m:r>
                  </m:oMath>
                </a14:m>
                <a:r>
                  <a:rPr lang="en-US" i="1" dirty="0"/>
                  <a:t> </a:t>
                </a:r>
                <a:r>
                  <a:rPr lang="en-US" dirty="0"/>
                  <a:t>is not defined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0</m:t>
                    </m:r>
                  </m:oMath>
                </a14:m>
                <a:r>
                  <a:rPr lang="en-US" dirty="0"/>
                  <a:t>; it is a partial function</a:t>
                </a:r>
              </a:p>
              <a:p>
                <a:pPr lvl="1"/>
                <a:r>
                  <a:rPr lang="en-US" b="1" i="1" dirty="0">
                    <a:solidFill>
                      <a:srgbClr val="FF0000"/>
                    </a:solidFill>
                  </a:rPr>
                  <a:t>A partial function that is defined on the whole domain is total</a:t>
                </a:r>
              </a:p>
              <a:p>
                <a:r>
                  <a:rPr lang="en-US" dirty="0"/>
                  <a:t>Consider a relationship R between two entity sets A, B.</a:t>
                </a:r>
              </a:p>
              <a:p>
                <a:r>
                  <a:rPr lang="en-US" dirty="0"/>
                  <a:t>We will look at examples where A is the set of persons and B is the set of all countries</a:t>
                </a:r>
              </a:p>
              <a:p>
                <a:endParaRPr lang="en-US" dirty="0"/>
              </a:p>
              <a:p>
                <a:endParaRPr lang="en-US" dirty="0"/>
              </a:p>
              <a:p>
                <a:r>
                  <a:rPr lang="en-US" dirty="0"/>
                  <a:t>We will be making some simple assumptions about persons and countries, which we list when relevant</a:t>
                </a:r>
              </a:p>
            </p:txBody>
          </p:sp>
        </mc:Choice>
        <mc:Fallback xmlns="">
          <p:sp>
            <p:nvSpPr>
              <p:cNvPr id="16390" name="Rectangle 5"/>
              <p:cNvSpPr>
                <a:spLocks noGrp="1" noRot="1" noChangeAspect="1" noMove="1" noResize="1" noEditPoints="1" noAdjustHandles="1" noChangeArrowheads="1" noChangeShapeType="1" noTextEdit="1"/>
              </p:cNvSpPr>
              <p:nvPr>
                <p:ph type="body" idx="1"/>
              </p:nvPr>
            </p:nvSpPr>
            <p:spPr>
              <a:blipFill>
                <a:blip r:embed="rId4"/>
                <a:stretch>
                  <a:fillRect l="-857" t="-1200" r="-1429"/>
                </a:stretch>
              </a:blipFill>
            </p:spPr>
            <p:txBody>
              <a:bodyPr/>
              <a:lstStyle/>
              <a:p>
                <a:r>
                  <a:rPr lang="en-US">
                    <a:noFill/>
                  </a:rPr>
                  <a:t> </a:t>
                </a:r>
              </a:p>
            </p:txBody>
          </p:sp>
        </mc:Fallback>
      </mc:AlternateContent>
      <p:graphicFrame>
        <p:nvGraphicFramePr>
          <p:cNvPr id="16386" name="Object 8"/>
          <p:cNvGraphicFramePr>
            <a:graphicFrameLocks noChangeAspect="1"/>
          </p:cNvGraphicFramePr>
          <p:nvPr>
            <p:extLst>
              <p:ext uri="{D42A27DB-BD31-4B8C-83A1-F6EECF244321}">
                <p14:modId xmlns:p14="http://schemas.microsoft.com/office/powerpoint/2010/main" val="3145141481"/>
              </p:ext>
            </p:extLst>
          </p:nvPr>
        </p:nvGraphicFramePr>
        <p:xfrm>
          <a:off x="2101850" y="5257800"/>
          <a:ext cx="5060950" cy="603250"/>
        </p:xfrm>
        <a:graphic>
          <a:graphicData uri="http://schemas.openxmlformats.org/presentationml/2006/ole">
            <mc:AlternateContent xmlns:mc="http://schemas.openxmlformats.org/markup-compatibility/2006">
              <mc:Choice xmlns:v="urn:schemas-microsoft-com:vml" Requires="v">
                <p:oleObj name="Visio" r:id="rId5" imgW="5063966" imgH="606076" progId="Visio.Drawing.11">
                  <p:embed/>
                </p:oleObj>
              </mc:Choice>
              <mc:Fallback>
                <p:oleObj name="Visio" r:id="rId5" imgW="5063966" imgH="606076" progId="Visio.Drawing.11">
                  <p:embed/>
                  <p:pic>
                    <p:nvPicPr>
                      <p:cNvPr id="1638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5257800"/>
                        <a:ext cx="50609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C671-6E20-43DF-B89F-1CC3AFD3DA49}"/>
              </a:ext>
            </a:extLst>
          </p:cNvPr>
          <p:cNvSpPr>
            <a:spLocks noGrp="1"/>
          </p:cNvSpPr>
          <p:nvPr>
            <p:ph type="title"/>
          </p:nvPr>
        </p:nvSpPr>
        <p:spPr/>
        <p:txBody>
          <a:bodyPr/>
          <a:lstStyle/>
          <a:p>
            <a:r>
              <a:rPr lang="en-US" dirty="0"/>
              <a:t>Binary Relationships As Directed Graphs</a:t>
            </a:r>
          </a:p>
        </p:txBody>
      </p:sp>
      <p:sp>
        <p:nvSpPr>
          <p:cNvPr id="3" name="Content Placeholder 2">
            <a:extLst>
              <a:ext uri="{FF2B5EF4-FFF2-40B4-BE49-F238E27FC236}">
                <a16:creationId xmlns:a16="http://schemas.microsoft.com/office/drawing/2014/main" id="{1F1AE348-216F-415E-9DCF-37CC329311ED}"/>
              </a:ext>
            </a:extLst>
          </p:cNvPr>
          <p:cNvSpPr>
            <a:spLocks noGrp="1"/>
          </p:cNvSpPr>
          <p:nvPr>
            <p:ph idx="1"/>
          </p:nvPr>
        </p:nvSpPr>
        <p:spPr/>
        <p:txBody>
          <a:bodyPr/>
          <a:lstStyle/>
          <a:p>
            <a:r>
              <a:rPr lang="en-US" dirty="0"/>
              <a:t>Binary relationships are by far the most important relationships</a:t>
            </a:r>
          </a:p>
          <a:p>
            <a:r>
              <a:rPr lang="en-US" dirty="0"/>
              <a:t>In fact, jumping ahead, </a:t>
            </a:r>
            <a:r>
              <a:rPr lang="en-US" b="1" i="1" dirty="0">
                <a:solidFill>
                  <a:srgbClr val="FF0000"/>
                </a:solidFill>
              </a:rPr>
              <a:t>all</a:t>
            </a:r>
            <a:r>
              <a:rPr lang="en-US" dirty="0"/>
              <a:t> relationships in relational databases are binary (and many-to-one, which  we will understand in the next unit)</a:t>
            </a:r>
          </a:p>
          <a:p>
            <a:pPr lvl="1"/>
            <a:r>
              <a:rPr lang="en-US" dirty="0"/>
              <a:t>Formally, all relationships in a relations databases are partial functions</a:t>
            </a:r>
          </a:p>
          <a:p>
            <a:endParaRPr lang="en-US" dirty="0"/>
          </a:p>
          <a:p>
            <a:r>
              <a:rPr lang="en-US" dirty="0"/>
              <a:t>Binary relationships can be naturally represented by directed graphs</a:t>
            </a:r>
          </a:p>
          <a:p>
            <a:endParaRPr lang="en-US" dirty="0"/>
          </a:p>
          <a:p>
            <a:r>
              <a:rPr lang="en-US" dirty="0"/>
              <a:t>There will be 2 important cases to consider for a binary relationship between R and S</a:t>
            </a:r>
          </a:p>
          <a:p>
            <a:pPr lvl="1"/>
            <a:r>
              <a:rPr lang="en-US" dirty="0"/>
              <a:t>R and S are distinct sets</a:t>
            </a:r>
          </a:p>
          <a:p>
            <a:pPr lvl="1"/>
            <a:r>
              <a:rPr lang="en-US" dirty="0"/>
              <a:t>R and S are the same set</a:t>
            </a:r>
          </a:p>
          <a:p>
            <a:pPr lvl="1"/>
            <a:endParaRPr lang="en-US" dirty="0"/>
          </a:p>
        </p:txBody>
      </p:sp>
    </p:spTree>
    <p:extLst>
      <p:ext uri="{BB962C8B-B14F-4D97-AF65-F5344CB8AC3E}">
        <p14:creationId xmlns:p14="http://schemas.microsoft.com/office/powerpoint/2010/main" val="2289111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E022-33AC-4809-986E-4B2878772BE1}"/>
              </a:ext>
            </a:extLst>
          </p:cNvPr>
          <p:cNvSpPr>
            <a:spLocks noGrp="1"/>
          </p:cNvSpPr>
          <p:nvPr>
            <p:ph type="title"/>
          </p:nvPr>
        </p:nvSpPr>
        <p:spPr/>
        <p:txBody>
          <a:bodyPr/>
          <a:lstStyle/>
          <a:p>
            <a:r>
              <a:rPr lang="en-US" dirty="0"/>
              <a:t>R and S Are Distinct Sets</a:t>
            </a:r>
          </a:p>
        </p:txBody>
      </p:sp>
      <p:sp>
        <p:nvSpPr>
          <p:cNvPr id="3" name="Content Placeholder 2">
            <a:extLst>
              <a:ext uri="{FF2B5EF4-FFF2-40B4-BE49-F238E27FC236}">
                <a16:creationId xmlns:a16="http://schemas.microsoft.com/office/drawing/2014/main" id="{380E5932-95F4-4ED5-B3A9-5BFEFD9DB772}"/>
              </a:ext>
            </a:extLst>
          </p:cNvPr>
          <p:cNvSpPr>
            <a:spLocks noGrp="1"/>
          </p:cNvSpPr>
          <p:nvPr>
            <p:ph idx="1"/>
          </p:nvPr>
        </p:nvSpPr>
        <p:spPr/>
        <p:txBody>
          <a:bodyPr/>
          <a:lstStyle/>
          <a:p>
            <a:r>
              <a:rPr lang="en-US" dirty="0"/>
              <a:t>For the example, let R be Persons and S be Cities</a:t>
            </a:r>
          </a:p>
          <a:p>
            <a:r>
              <a:rPr lang="en-US" dirty="0"/>
              <a:t>The graph is </a:t>
            </a:r>
            <a:r>
              <a:rPr lang="en-US" b="1" i="1" dirty="0">
                <a:solidFill>
                  <a:srgbClr val="FF0000"/>
                </a:solidFill>
              </a:rPr>
              <a:t>bipartite: </a:t>
            </a:r>
            <a:r>
              <a:rPr lang="en-US" dirty="0"/>
              <a:t>all the arcs (directed edges) are from the vertices in R to vertices in S</a:t>
            </a:r>
          </a:p>
          <a:p>
            <a:r>
              <a:rPr lang="en-US" dirty="0"/>
              <a:t>The relationship is Likes</a:t>
            </a:r>
          </a:p>
          <a:p>
            <a:endParaRPr lang="en-US" dirty="0"/>
          </a:p>
        </p:txBody>
      </p:sp>
      <p:graphicFrame>
        <p:nvGraphicFramePr>
          <p:cNvPr id="4" name="Object 3">
            <a:extLst>
              <a:ext uri="{FF2B5EF4-FFF2-40B4-BE49-F238E27FC236}">
                <a16:creationId xmlns:a16="http://schemas.microsoft.com/office/drawing/2014/main" id="{C665C418-90E7-4759-9CC7-575FE042090B}"/>
              </a:ext>
            </a:extLst>
          </p:cNvPr>
          <p:cNvGraphicFramePr>
            <a:graphicFrameLocks noChangeAspect="1"/>
          </p:cNvGraphicFramePr>
          <p:nvPr>
            <p:extLst>
              <p:ext uri="{D42A27DB-BD31-4B8C-83A1-F6EECF244321}">
                <p14:modId xmlns:p14="http://schemas.microsoft.com/office/powerpoint/2010/main" val="66611818"/>
              </p:ext>
            </p:extLst>
          </p:nvPr>
        </p:nvGraphicFramePr>
        <p:xfrm>
          <a:off x="5121275" y="3996476"/>
          <a:ext cx="3040063" cy="3035300"/>
        </p:xfrm>
        <a:graphic>
          <a:graphicData uri="http://schemas.openxmlformats.org/presentationml/2006/ole">
            <mc:AlternateContent xmlns:mc="http://schemas.openxmlformats.org/markup-compatibility/2006">
              <mc:Choice xmlns:v="urn:schemas-microsoft-com:vml" Requires="v">
                <p:oleObj name="Visio" r:id="rId2" imgW="3039530" imgH="3034698" progId="Visio.Drawing.11">
                  <p:embed/>
                </p:oleObj>
              </mc:Choice>
              <mc:Fallback>
                <p:oleObj name="Visio" r:id="rId2" imgW="3039530" imgH="3034698" progId="Visio.Drawing.11">
                  <p:embed/>
                  <p:pic>
                    <p:nvPicPr>
                      <p:cNvPr id="0" name=""/>
                      <p:cNvPicPr/>
                      <p:nvPr/>
                    </p:nvPicPr>
                    <p:blipFill>
                      <a:blip r:embed="rId3"/>
                      <a:stretch>
                        <a:fillRect/>
                      </a:stretch>
                    </p:blipFill>
                    <p:spPr>
                      <a:xfrm>
                        <a:off x="5121275" y="3996476"/>
                        <a:ext cx="3040063" cy="30353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918E101-A382-49B5-A8B4-2E98B529650C}"/>
              </a:ext>
            </a:extLst>
          </p:cNvPr>
          <p:cNvGraphicFramePr>
            <a:graphicFrameLocks noChangeAspect="1"/>
          </p:cNvGraphicFramePr>
          <p:nvPr>
            <p:extLst>
              <p:ext uri="{D42A27DB-BD31-4B8C-83A1-F6EECF244321}">
                <p14:modId xmlns:p14="http://schemas.microsoft.com/office/powerpoint/2010/main" val="3204670849"/>
              </p:ext>
            </p:extLst>
          </p:nvPr>
        </p:nvGraphicFramePr>
        <p:xfrm>
          <a:off x="1107692" y="4730316"/>
          <a:ext cx="3549650" cy="747024"/>
        </p:xfrm>
        <a:graphic>
          <a:graphicData uri="http://schemas.openxmlformats.org/presentationml/2006/ole">
            <mc:AlternateContent xmlns:mc="http://schemas.openxmlformats.org/markup-compatibility/2006">
              <mc:Choice xmlns:v="urn:schemas-microsoft-com:vml" Requires="v">
                <p:oleObj name="Visio" r:id="rId4" imgW="4375103" imgH="920646" progId="Visio.Drawing.11">
                  <p:embed/>
                </p:oleObj>
              </mc:Choice>
              <mc:Fallback>
                <p:oleObj name="Visio" r:id="rId4" imgW="4375103" imgH="920646" progId="Visio.Drawing.11">
                  <p:embed/>
                  <p:pic>
                    <p:nvPicPr>
                      <p:cNvPr id="0" name=""/>
                      <p:cNvPicPr/>
                      <p:nvPr/>
                    </p:nvPicPr>
                    <p:blipFill>
                      <a:blip r:embed="rId5"/>
                      <a:stretch>
                        <a:fillRect/>
                      </a:stretch>
                    </p:blipFill>
                    <p:spPr>
                      <a:xfrm>
                        <a:off x="1107692" y="4730316"/>
                        <a:ext cx="3549650" cy="747024"/>
                      </a:xfrm>
                      <a:prstGeom prst="rect">
                        <a:avLst/>
                      </a:prstGeom>
                    </p:spPr>
                  </p:pic>
                </p:oleObj>
              </mc:Fallback>
            </mc:AlternateContent>
          </a:graphicData>
        </a:graphic>
      </p:graphicFrame>
    </p:spTree>
    <p:extLst>
      <p:ext uri="{BB962C8B-B14F-4D97-AF65-F5344CB8AC3E}">
        <p14:creationId xmlns:p14="http://schemas.microsoft.com/office/powerpoint/2010/main" val="3135380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E022-33AC-4809-986E-4B2878772BE1}"/>
              </a:ext>
            </a:extLst>
          </p:cNvPr>
          <p:cNvSpPr>
            <a:spLocks noGrp="1"/>
          </p:cNvSpPr>
          <p:nvPr>
            <p:ph type="title"/>
          </p:nvPr>
        </p:nvSpPr>
        <p:spPr/>
        <p:txBody>
          <a:bodyPr/>
          <a:lstStyle/>
          <a:p>
            <a:r>
              <a:rPr lang="en-US" dirty="0"/>
              <a:t>R and S Are The Same Set</a:t>
            </a:r>
          </a:p>
        </p:txBody>
      </p:sp>
      <p:sp>
        <p:nvSpPr>
          <p:cNvPr id="3" name="Content Placeholder 2">
            <a:extLst>
              <a:ext uri="{FF2B5EF4-FFF2-40B4-BE49-F238E27FC236}">
                <a16:creationId xmlns:a16="http://schemas.microsoft.com/office/drawing/2014/main" id="{380E5932-95F4-4ED5-B3A9-5BFEFD9DB772}"/>
              </a:ext>
            </a:extLst>
          </p:cNvPr>
          <p:cNvSpPr>
            <a:spLocks noGrp="1"/>
          </p:cNvSpPr>
          <p:nvPr>
            <p:ph idx="1"/>
          </p:nvPr>
        </p:nvSpPr>
        <p:spPr/>
        <p:txBody>
          <a:bodyPr/>
          <a:lstStyle/>
          <a:p>
            <a:r>
              <a:rPr lang="en-US" dirty="0"/>
              <a:t>For the example, let’s have R to be Persons </a:t>
            </a:r>
          </a:p>
          <a:p>
            <a:r>
              <a:rPr lang="en-US" dirty="0"/>
              <a:t>For example, the relationship is Likes</a:t>
            </a:r>
          </a:p>
          <a:p>
            <a:endParaRPr lang="en-US" dirty="0"/>
          </a:p>
        </p:txBody>
      </p:sp>
      <p:graphicFrame>
        <p:nvGraphicFramePr>
          <p:cNvPr id="6" name="Object 5">
            <a:extLst>
              <a:ext uri="{FF2B5EF4-FFF2-40B4-BE49-F238E27FC236}">
                <a16:creationId xmlns:a16="http://schemas.microsoft.com/office/drawing/2014/main" id="{902FFE15-9054-482A-BF3B-0CFD89D97070}"/>
              </a:ext>
            </a:extLst>
          </p:cNvPr>
          <p:cNvGraphicFramePr>
            <a:graphicFrameLocks noChangeAspect="1"/>
          </p:cNvGraphicFramePr>
          <p:nvPr>
            <p:extLst>
              <p:ext uri="{D42A27DB-BD31-4B8C-83A1-F6EECF244321}">
                <p14:modId xmlns:p14="http://schemas.microsoft.com/office/powerpoint/2010/main" val="2606417912"/>
              </p:ext>
            </p:extLst>
          </p:nvPr>
        </p:nvGraphicFramePr>
        <p:xfrm>
          <a:off x="5879059" y="3276600"/>
          <a:ext cx="1739900" cy="3117850"/>
        </p:xfrm>
        <a:graphic>
          <a:graphicData uri="http://schemas.openxmlformats.org/presentationml/2006/ole">
            <mc:AlternateContent xmlns:mc="http://schemas.openxmlformats.org/markup-compatibility/2006">
              <mc:Choice xmlns:v="urn:schemas-microsoft-com:vml" Requires="v">
                <p:oleObj name="Visio" r:id="rId2" imgW="1740449" imgH="3117636" progId="Visio.Drawing.11">
                  <p:embed/>
                </p:oleObj>
              </mc:Choice>
              <mc:Fallback>
                <p:oleObj name="Visio" r:id="rId2" imgW="1740449" imgH="3117636" progId="Visio.Drawing.11">
                  <p:embed/>
                  <p:pic>
                    <p:nvPicPr>
                      <p:cNvPr id="0" name=""/>
                      <p:cNvPicPr/>
                      <p:nvPr/>
                    </p:nvPicPr>
                    <p:blipFill>
                      <a:blip r:embed="rId3"/>
                      <a:stretch>
                        <a:fillRect/>
                      </a:stretch>
                    </p:blipFill>
                    <p:spPr>
                      <a:xfrm>
                        <a:off x="5879059" y="3276600"/>
                        <a:ext cx="1739900" cy="311785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4AAD191-1C7B-4742-ABE4-79AC9C91011B}"/>
              </a:ext>
            </a:extLst>
          </p:cNvPr>
          <p:cNvGraphicFramePr>
            <a:graphicFrameLocks noChangeAspect="1"/>
          </p:cNvGraphicFramePr>
          <p:nvPr>
            <p:extLst>
              <p:ext uri="{D42A27DB-BD31-4B8C-83A1-F6EECF244321}">
                <p14:modId xmlns:p14="http://schemas.microsoft.com/office/powerpoint/2010/main" val="1728008959"/>
              </p:ext>
            </p:extLst>
          </p:nvPr>
        </p:nvGraphicFramePr>
        <p:xfrm>
          <a:off x="1674292" y="3657600"/>
          <a:ext cx="3216275" cy="1728787"/>
        </p:xfrm>
        <a:graphic>
          <a:graphicData uri="http://schemas.openxmlformats.org/presentationml/2006/ole">
            <mc:AlternateContent xmlns:mc="http://schemas.openxmlformats.org/markup-compatibility/2006">
              <mc:Choice xmlns:v="urn:schemas-microsoft-com:vml" Requires="v">
                <p:oleObj name="Visio" r:id="rId4" imgW="3215830" imgH="1728314" progId="Visio.Drawing.11">
                  <p:embed/>
                </p:oleObj>
              </mc:Choice>
              <mc:Fallback>
                <p:oleObj name="Visio" r:id="rId4" imgW="3215830" imgH="1728314" progId="Visio.Drawing.11">
                  <p:embed/>
                  <p:pic>
                    <p:nvPicPr>
                      <p:cNvPr id="0" name=""/>
                      <p:cNvPicPr/>
                      <p:nvPr/>
                    </p:nvPicPr>
                    <p:blipFill>
                      <a:blip r:embed="rId5"/>
                      <a:stretch>
                        <a:fillRect/>
                      </a:stretch>
                    </p:blipFill>
                    <p:spPr>
                      <a:xfrm>
                        <a:off x="1674292" y="3657600"/>
                        <a:ext cx="3216275" cy="1728787"/>
                      </a:xfrm>
                      <a:prstGeom prst="rect">
                        <a:avLst/>
                      </a:prstGeom>
                    </p:spPr>
                  </p:pic>
                </p:oleObj>
              </mc:Fallback>
            </mc:AlternateContent>
          </a:graphicData>
        </a:graphic>
      </p:graphicFrame>
    </p:spTree>
    <p:extLst>
      <p:ext uri="{BB962C8B-B14F-4D97-AF65-F5344CB8AC3E}">
        <p14:creationId xmlns:p14="http://schemas.microsoft.com/office/powerpoint/2010/main" val="518273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7412"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7413" name="Rectangle 4"/>
          <p:cNvSpPr>
            <a:spLocks noGrp="1" noChangeArrowheads="1"/>
          </p:cNvSpPr>
          <p:nvPr>
            <p:ph type="title"/>
          </p:nvPr>
        </p:nvSpPr>
        <p:spPr/>
        <p:txBody>
          <a:bodyPr/>
          <a:lstStyle/>
          <a:p>
            <a:r>
              <a:rPr lang="en-US" dirty="0"/>
              <a:t>Binary Relationships and Their Functionality</a:t>
            </a:r>
          </a:p>
        </p:txBody>
      </p:sp>
      <p:sp>
        <p:nvSpPr>
          <p:cNvPr id="17414" name="Rectangle 5"/>
          <p:cNvSpPr>
            <a:spLocks noGrp="1" noChangeArrowheads="1"/>
          </p:cNvSpPr>
          <p:nvPr>
            <p:ph type="body" idx="1"/>
          </p:nvPr>
        </p:nvSpPr>
        <p:spPr/>
        <p:txBody>
          <a:bodyPr/>
          <a:lstStyle/>
          <a:p>
            <a:r>
              <a:rPr lang="en-US" dirty="0"/>
              <a:t>Relationship R is </a:t>
            </a:r>
            <a:r>
              <a:rPr lang="en-US" b="1" i="1" dirty="0">
                <a:solidFill>
                  <a:srgbClr val="FC0128"/>
                </a:solidFill>
              </a:rPr>
              <a:t>many to one</a:t>
            </a:r>
            <a:r>
              <a:rPr lang="en-US" dirty="0"/>
              <a:t> from A to B if and only if for each element of A there exists </a:t>
            </a:r>
            <a:r>
              <a:rPr lang="en-US" b="1" i="1" dirty="0">
                <a:solidFill>
                  <a:srgbClr val="FF0000"/>
                </a:solidFill>
              </a:rPr>
              <a:t>at most one </a:t>
            </a:r>
            <a:r>
              <a:rPr lang="en-US" dirty="0"/>
              <a:t>element of B related to it</a:t>
            </a:r>
          </a:p>
          <a:p>
            <a:pPr lvl="1"/>
            <a:r>
              <a:rPr lang="en-US" dirty="0"/>
              <a:t>Example: R is Born (in)</a:t>
            </a:r>
          </a:p>
          <a:p>
            <a:pPr lvl="1">
              <a:buFont typeface="Symbol" pitchFamily="18" charset="2"/>
              <a:buNone/>
            </a:pPr>
            <a:r>
              <a:rPr lang="en-US" dirty="0"/>
              <a:t>	Each person was born in at most one country (maybe not in a country but on a ship in the middle of an ocean or maybe we do not know the country for the person), so there is a </a:t>
            </a:r>
            <a:r>
              <a:rPr lang="en-US" b="1" i="1" dirty="0">
                <a:solidFill>
                  <a:srgbClr val="FF0000"/>
                </a:solidFill>
              </a:rPr>
              <a:t>partial function </a:t>
            </a:r>
            <a:r>
              <a:rPr lang="en-US" dirty="0"/>
              <a:t>from set Person to set Country</a:t>
            </a:r>
          </a:p>
          <a:p>
            <a:pPr lvl="1">
              <a:buFont typeface="Symbol" pitchFamily="18" charset="2"/>
              <a:buNone/>
            </a:pPr>
            <a:r>
              <a:rPr lang="en-US" dirty="0"/>
              <a:t>	Maybe nobody was born in some country as it has just been established</a:t>
            </a:r>
          </a:p>
          <a:p>
            <a:pPr lvl="1">
              <a:buFont typeface="Symbol" pitchFamily="18" charset="2"/>
              <a:buNone/>
            </a:pPr>
            <a:endParaRPr lang="en-US" dirty="0"/>
          </a:p>
          <a:p>
            <a:pPr lvl="1">
              <a:buFont typeface="Symbol" pitchFamily="18" charset="2"/>
              <a:buNone/>
            </a:pPr>
            <a:endParaRPr lang="en-US" dirty="0"/>
          </a:p>
          <a:p>
            <a:pPr lvl="1">
              <a:buFont typeface="Symbol" pitchFamily="18" charset="2"/>
              <a:buNone/>
            </a:pPr>
            <a:endParaRPr lang="en-US" dirty="0"/>
          </a:p>
          <a:p>
            <a:r>
              <a:rPr lang="en-US" dirty="0"/>
              <a:t>The picture on the right is a bipartite graph describing the universe of 4 persons and 3 countries, with lines indicating which person was born in which country</a:t>
            </a:r>
          </a:p>
          <a:p>
            <a:pPr lvl="1"/>
            <a:r>
              <a:rPr lang="en-US" dirty="0"/>
              <a:t>We will have similar diagrams for other examples</a:t>
            </a:r>
          </a:p>
          <a:p>
            <a:pPr lvl="1"/>
            <a:endParaRPr lang="en-US" dirty="0"/>
          </a:p>
        </p:txBody>
      </p:sp>
      <p:graphicFrame>
        <p:nvGraphicFramePr>
          <p:cNvPr id="17410" name="Object 8"/>
          <p:cNvGraphicFramePr>
            <a:graphicFrameLocks noChangeAspect="1"/>
          </p:cNvGraphicFramePr>
          <p:nvPr>
            <p:extLst>
              <p:ext uri="{D42A27DB-BD31-4B8C-83A1-F6EECF244321}">
                <p14:modId xmlns:p14="http://schemas.microsoft.com/office/powerpoint/2010/main" val="805991008"/>
              </p:ext>
            </p:extLst>
          </p:nvPr>
        </p:nvGraphicFramePr>
        <p:xfrm>
          <a:off x="1316037" y="4483100"/>
          <a:ext cx="7065963" cy="850900"/>
        </p:xfrm>
        <a:graphic>
          <a:graphicData uri="http://schemas.openxmlformats.org/presentationml/2006/ole">
            <mc:AlternateContent xmlns:mc="http://schemas.openxmlformats.org/markup-compatibility/2006">
              <mc:Choice xmlns:v="urn:schemas-microsoft-com:vml" Requires="v">
                <p:oleObj name="Visio" r:id="rId3" imgW="7065550" imgH="851106" progId="Visio.Drawing.11">
                  <p:embed/>
                </p:oleObj>
              </mc:Choice>
              <mc:Fallback>
                <p:oleObj name="Visio" r:id="rId3" imgW="7065550" imgH="851106" progId="Visio.Drawing.11">
                  <p:embed/>
                  <p:pic>
                    <p:nvPicPr>
                      <p:cNvPr id="1741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037" y="4483100"/>
                        <a:ext cx="7065963"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68611" name="Rectangle 3"/>
          <p:cNvSpPr>
            <a:spLocks noGrp="1" noChangeArrowheads="1"/>
          </p:cNvSpPr>
          <p:nvPr>
            <p:ph type="title"/>
          </p:nvPr>
        </p:nvSpPr>
        <p:spPr>
          <a:noFill/>
        </p:spPr>
        <p:txBody>
          <a:bodyPr lIns="102590" tIns="51296" rIns="102590" bIns="51296"/>
          <a:lstStyle/>
          <a:p>
            <a:pPr defTabSz="914400"/>
            <a:r>
              <a:rPr lang="en-US" dirty="0"/>
              <a:t>Basic Concepts</a:t>
            </a:r>
          </a:p>
        </p:txBody>
      </p:sp>
      <p:sp>
        <p:nvSpPr>
          <p:cNvPr id="68612" name="Rectangle 4"/>
          <p:cNvSpPr>
            <a:spLocks noGrp="1" noChangeArrowheads="1"/>
          </p:cNvSpPr>
          <p:nvPr>
            <p:ph type="body" idx="1"/>
          </p:nvPr>
        </p:nvSpPr>
        <p:spPr/>
        <p:txBody>
          <a:bodyPr/>
          <a:lstStyle/>
          <a:p>
            <a:r>
              <a:rPr lang="en-US" dirty="0"/>
              <a:t>The three basic concepts are (elaborated on very soon):</a:t>
            </a:r>
          </a:p>
          <a:p>
            <a:r>
              <a:rPr lang="en-US" b="1" i="1" dirty="0">
                <a:solidFill>
                  <a:srgbClr val="FC0128"/>
                </a:solidFill>
              </a:rPr>
              <a:t>Entity</a:t>
            </a:r>
            <a:r>
              <a:rPr lang="en-US" dirty="0"/>
              <a:t>. This is an “object/thing.” Cannot be defined even close to a formal way but must be identifiable. Examples of identification:</a:t>
            </a:r>
          </a:p>
          <a:p>
            <a:pPr lvl="1"/>
            <a:r>
              <a:rPr lang="en-US" dirty="0"/>
              <a:t>Zvi Kedem (assuming that’s unique)</a:t>
            </a:r>
          </a:p>
          <a:p>
            <a:pPr lvl="1"/>
            <a:r>
              <a:rPr lang="en-US" dirty="0"/>
              <a:t>The eldest child of Priyanka </a:t>
            </a:r>
            <a:r>
              <a:rPr lang="en-US" dirty="0" err="1"/>
              <a:t>Laskshminarayan</a:t>
            </a:r>
            <a:r>
              <a:rPr lang="en-US" dirty="0"/>
              <a:t> (assuming that Priyanka </a:t>
            </a:r>
            <a:r>
              <a:rPr lang="en-US" dirty="0" err="1"/>
              <a:t>Laskshminarayan</a:t>
            </a:r>
            <a:r>
              <a:rPr lang="en-US"/>
              <a:t> is  </a:t>
            </a:r>
            <a:r>
              <a:rPr lang="en-US" dirty="0"/>
              <a:t>unique)</a:t>
            </a:r>
          </a:p>
          <a:p>
            <a:pPr lvl="1"/>
            <a:r>
              <a:rPr lang="en-US" dirty="0"/>
              <a:t>Person with NYU Net Id zk1</a:t>
            </a:r>
          </a:p>
          <a:p>
            <a:pPr lvl="1"/>
            <a:r>
              <a:rPr lang="en-US" dirty="0"/>
              <a:t>Los Angeles, CA, USA</a:t>
            </a:r>
          </a:p>
          <a:p>
            <a:pPr lvl="1"/>
            <a:r>
              <a:rPr lang="en-US" dirty="0"/>
              <a:t>The country whose capital is Paris</a:t>
            </a:r>
          </a:p>
          <a:p>
            <a:r>
              <a:rPr lang="en-US" b="1" i="1" dirty="0">
                <a:solidFill>
                  <a:srgbClr val="FC0128"/>
                </a:solidFill>
              </a:rPr>
              <a:t>Relationship</a:t>
            </a:r>
            <a:r>
              <a:rPr lang="en-US" dirty="0"/>
              <a:t>. Entities participate in relationships with each other. Examples:</a:t>
            </a:r>
          </a:p>
          <a:p>
            <a:pPr lvl="1"/>
            <a:r>
              <a:rPr lang="en-US" dirty="0"/>
              <a:t>Alice and Boston are in relationship Likes (Alice Likes Boston)</a:t>
            </a:r>
          </a:p>
          <a:p>
            <a:pPr lvl="1"/>
            <a:r>
              <a:rPr lang="en-US" dirty="0"/>
              <a:t>Bob and Atlanta are not in this relationship</a:t>
            </a:r>
          </a:p>
          <a:p>
            <a:r>
              <a:rPr lang="en-US" b="1" i="1" dirty="0">
                <a:solidFill>
                  <a:srgbClr val="FC0128"/>
                </a:solidFill>
              </a:rPr>
              <a:t>Attribute </a:t>
            </a:r>
            <a:r>
              <a:rPr lang="en-US" dirty="0"/>
              <a:t>(property). Examples:</a:t>
            </a:r>
          </a:p>
          <a:p>
            <a:pPr lvl="1"/>
            <a:r>
              <a:rPr lang="en-US" dirty="0"/>
              <a:t>Age is an attribute of persons</a:t>
            </a:r>
          </a:p>
          <a:p>
            <a:pPr lvl="1"/>
            <a:r>
              <a:rPr lang="en-US" dirty="0"/>
              <a:t>Size is an attribute of cities</a:t>
            </a:r>
          </a:p>
          <a:p>
            <a:pPr lvl="2"/>
            <a:endParaRPr lang="en-US" dirty="0"/>
          </a:p>
          <a:p>
            <a:endParaRPr lang="en-US"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88E8-C5D6-4A6D-BA85-D24ACD8991E4}"/>
              </a:ext>
            </a:extLst>
          </p:cNvPr>
          <p:cNvSpPr>
            <a:spLocks noGrp="1"/>
          </p:cNvSpPr>
          <p:nvPr>
            <p:ph type="title"/>
          </p:nvPr>
        </p:nvSpPr>
        <p:spPr/>
        <p:txBody>
          <a:bodyPr/>
          <a:lstStyle/>
          <a:p>
            <a:r>
              <a:rPr lang="en-US" dirty="0"/>
              <a:t>Many-To-One Relationships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AFC67-0B24-4003-BFD8-0D0FEABCD0A3}"/>
                  </a:ext>
                </a:extLst>
              </p:cNvPr>
              <p:cNvSpPr>
                <a:spLocks noGrp="1"/>
              </p:cNvSpPr>
              <p:nvPr>
                <p:ph idx="1"/>
              </p:nvPr>
            </p:nvSpPr>
            <p:spPr/>
            <p:txBody>
              <a:bodyPr/>
              <a:lstStyle/>
              <a:p>
                <a:r>
                  <a:rPr lang="en-US" dirty="0"/>
                  <a:t>Formal definition follows</a:t>
                </a:r>
                <a:br>
                  <a:rPr lang="en-US" dirty="0"/>
                </a:br>
                <a:br>
                  <a:rPr lang="en-US" dirty="0"/>
                </a:br>
                <a:br>
                  <a:rPr lang="en-US" dirty="0"/>
                </a:br>
                <a:r>
                  <a:rPr lang="en-US" dirty="0"/>
                  <a:t>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baseline="-25000" smtClean="0">
                        <a:latin typeface="Cambria Math" panose="02040503050406030204" pitchFamily="18" charset="0"/>
                      </a:rPr>
                      <m:t>1</m:t>
                    </m:r>
                  </m:oMath>
                </a14:m>
                <a:r>
                  <a:rPr lang="en-US" dirty="0"/>
                  <a:t>) and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b="0" i="1" baseline="-25000" smtClean="0">
                        <a:latin typeface="Cambria Math" panose="02040503050406030204" pitchFamily="18" charset="0"/>
                      </a:rPr>
                      <m:t>2</m:t>
                    </m:r>
                  </m:oMath>
                </a14:m>
                <a:r>
                  <a:rPr lang="en-US" dirty="0"/>
                  <a:t>) are in the relationship then </a:t>
                </a:r>
                <a14:m>
                  <m:oMath xmlns:m="http://schemas.openxmlformats.org/officeDocument/2006/math">
                    <m:r>
                      <a:rPr lang="en-US" b="0" i="1" smtClean="0">
                        <a:latin typeface="Cambria Math" panose="02040503050406030204" pitchFamily="18" charset="0"/>
                      </a:rPr>
                      <m:t>𝑦</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baseline="-25000" smtClean="0">
                        <a:latin typeface="Cambria Math" panose="02040503050406030204" pitchFamily="18" charset="0"/>
                      </a:rPr>
                      <m:t>2</m:t>
                    </m:r>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4BFAFC67-0B24-4003-BFD8-0D0FEABCD0A3}"/>
                  </a:ext>
                </a:extLst>
              </p:cNvPr>
              <p:cNvSpPr>
                <a:spLocks noGrp="1" noRot="1" noChangeAspect="1" noMove="1" noResize="1" noEditPoints="1" noAdjustHandles="1" noChangeArrowheads="1" noChangeShapeType="1" noTextEdit="1"/>
              </p:cNvSpPr>
              <p:nvPr>
                <p:ph idx="1"/>
              </p:nvPr>
            </p:nvSpPr>
            <p:spPr>
              <a:blipFill>
                <a:blip r:embed="rId2"/>
                <a:stretch>
                  <a:fillRect l="-857" t="-1200"/>
                </a:stretch>
              </a:blipFill>
            </p:spPr>
            <p:txBody>
              <a:bodyPr/>
              <a:lstStyle/>
              <a:p>
                <a:r>
                  <a:rPr lang="en-US">
                    <a:noFill/>
                  </a:rPr>
                  <a:t> </a:t>
                </a:r>
              </a:p>
            </p:txBody>
          </p:sp>
        </mc:Fallback>
      </mc:AlternateContent>
    </p:spTree>
    <p:extLst>
      <p:ext uri="{BB962C8B-B14F-4D97-AF65-F5344CB8AC3E}">
        <p14:creationId xmlns:p14="http://schemas.microsoft.com/office/powerpoint/2010/main" val="3810376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8436"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8437" name="Rectangle 4"/>
          <p:cNvSpPr>
            <a:spLocks noGrp="1" noChangeArrowheads="1"/>
          </p:cNvSpPr>
          <p:nvPr>
            <p:ph type="title"/>
          </p:nvPr>
        </p:nvSpPr>
        <p:spPr/>
        <p:txBody>
          <a:bodyPr/>
          <a:lstStyle/>
          <a:p>
            <a:r>
              <a:rPr lang="en-US" dirty="0"/>
              <a:t>Binary Relationships and Their Functionality</a:t>
            </a:r>
          </a:p>
        </p:txBody>
      </p:sp>
      <p:sp>
        <p:nvSpPr>
          <p:cNvPr id="18438" name="Rectangle 5"/>
          <p:cNvSpPr>
            <a:spLocks noGrp="1" noChangeArrowheads="1"/>
          </p:cNvSpPr>
          <p:nvPr>
            <p:ph type="body" idx="1"/>
          </p:nvPr>
        </p:nvSpPr>
        <p:spPr/>
        <p:txBody>
          <a:bodyPr/>
          <a:lstStyle/>
          <a:p>
            <a:r>
              <a:rPr lang="en-US" dirty="0"/>
              <a:t>Relationship R is called </a:t>
            </a:r>
            <a:r>
              <a:rPr lang="en-US" b="1" i="1" dirty="0">
                <a:solidFill>
                  <a:srgbClr val="FC0128"/>
                </a:solidFill>
              </a:rPr>
              <a:t>one to one</a:t>
            </a:r>
            <a:r>
              <a:rPr lang="en-US" dirty="0"/>
              <a:t> between A and B if and only if for each element of A there exists </a:t>
            </a:r>
            <a:r>
              <a:rPr lang="en-US" b="1" i="1" dirty="0">
                <a:solidFill>
                  <a:srgbClr val="FF0000"/>
                </a:solidFill>
              </a:rPr>
              <a:t>at most one </a:t>
            </a:r>
            <a:r>
              <a:rPr lang="en-US" dirty="0"/>
              <a:t>element of B to which it is related and for each element of B there exists </a:t>
            </a:r>
            <a:r>
              <a:rPr lang="en-US" b="1" i="1" dirty="0">
                <a:solidFill>
                  <a:srgbClr val="FF0000"/>
                </a:solidFill>
              </a:rPr>
              <a:t>at most one </a:t>
            </a:r>
            <a:r>
              <a:rPr lang="en-US" dirty="0"/>
              <a:t>element of A which is related to it</a:t>
            </a:r>
          </a:p>
          <a:p>
            <a:pPr lvl="1"/>
            <a:r>
              <a:rPr lang="en-US" dirty="0"/>
              <a:t>Example: R is Heads</a:t>
            </a:r>
          </a:p>
          <a:p>
            <a:pPr lvl="1">
              <a:buFont typeface="Symbol" pitchFamily="18" charset="2"/>
              <a:buNone/>
            </a:pPr>
            <a:r>
              <a:rPr lang="en-US" dirty="0"/>
              <a:t>	Each Person is a Head (President, Queen, etc.) of at most one country (not true in reality)</a:t>
            </a:r>
          </a:p>
          <a:p>
            <a:pPr lvl="1">
              <a:buFont typeface="Symbol" pitchFamily="18" charset="2"/>
              <a:buNone/>
            </a:pPr>
            <a:r>
              <a:rPr lang="en-US" dirty="0"/>
              <a:t>	Each country has at most one head (maybe the queen died, and no monarch for that country exists now)</a:t>
            </a:r>
          </a:p>
        </p:txBody>
      </p:sp>
      <p:graphicFrame>
        <p:nvGraphicFramePr>
          <p:cNvPr id="18434" name="Object 7"/>
          <p:cNvGraphicFramePr>
            <a:graphicFrameLocks noChangeAspect="1"/>
          </p:cNvGraphicFramePr>
          <p:nvPr>
            <p:extLst>
              <p:ext uri="{D42A27DB-BD31-4B8C-83A1-F6EECF244321}">
                <p14:modId xmlns:p14="http://schemas.microsoft.com/office/powerpoint/2010/main" val="1789556664"/>
              </p:ext>
            </p:extLst>
          </p:nvPr>
        </p:nvGraphicFramePr>
        <p:xfrm>
          <a:off x="1697037" y="6007100"/>
          <a:ext cx="7065963" cy="850900"/>
        </p:xfrm>
        <a:graphic>
          <a:graphicData uri="http://schemas.openxmlformats.org/presentationml/2006/ole">
            <mc:AlternateContent xmlns:mc="http://schemas.openxmlformats.org/markup-compatibility/2006">
              <mc:Choice xmlns:v="urn:schemas-microsoft-com:vml" Requires="v">
                <p:oleObj name="Visio" r:id="rId3" imgW="7058064" imgH="838055" progId="Visio.Drawing.11">
                  <p:embed/>
                </p:oleObj>
              </mc:Choice>
              <mc:Fallback>
                <p:oleObj name="Visio" r:id="rId3" imgW="7058064" imgH="838055" progId="Visio.Drawing.11">
                  <p:embed/>
                  <p:pic>
                    <p:nvPicPr>
                      <p:cNvPr id="18434" name="Object 7"/>
                      <p:cNvPicPr>
                        <a:picLocks noChangeAspect="1" noChangeArrowheads="1"/>
                      </p:cNvPicPr>
                      <p:nvPr/>
                    </p:nvPicPr>
                    <p:blipFill>
                      <a:blip r:embed="rId4"/>
                      <a:srcRect/>
                      <a:stretch>
                        <a:fillRect/>
                      </a:stretch>
                    </p:blipFill>
                    <p:spPr bwMode="auto">
                      <a:xfrm>
                        <a:off x="1697037" y="6007100"/>
                        <a:ext cx="7065963"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88E8-C5D6-4A6D-BA85-D24ACD8991E4}"/>
              </a:ext>
            </a:extLst>
          </p:cNvPr>
          <p:cNvSpPr>
            <a:spLocks noGrp="1"/>
          </p:cNvSpPr>
          <p:nvPr>
            <p:ph type="title"/>
          </p:nvPr>
        </p:nvSpPr>
        <p:spPr/>
        <p:txBody>
          <a:bodyPr/>
          <a:lstStyle/>
          <a:p>
            <a:r>
              <a:rPr lang="en-US" dirty="0"/>
              <a:t>One-To-One Relationships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AFC67-0B24-4003-BFD8-0D0FEABCD0A3}"/>
                  </a:ext>
                </a:extLst>
              </p:cNvPr>
              <p:cNvSpPr>
                <a:spLocks noGrp="1"/>
              </p:cNvSpPr>
              <p:nvPr>
                <p:ph idx="1"/>
              </p:nvPr>
            </p:nvSpPr>
            <p:spPr/>
            <p:txBody>
              <a:bodyPr/>
              <a:lstStyle/>
              <a:p>
                <a:r>
                  <a:rPr lang="en-US" dirty="0"/>
                  <a:t>Formal definition follows</a:t>
                </a:r>
                <a:br>
                  <a:rPr lang="en-US" dirty="0"/>
                </a:br>
                <a:br>
                  <a:rPr lang="en-US" dirty="0"/>
                </a:br>
                <a:br>
                  <a:rPr lang="en-US" dirty="0"/>
                </a:br>
                <a:r>
                  <a:rPr lang="en-US" dirty="0"/>
                  <a:t>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baseline="-25000" smtClean="0">
                        <a:latin typeface="Cambria Math" panose="02040503050406030204" pitchFamily="18" charset="0"/>
                      </a:rPr>
                      <m:t>1</m:t>
                    </m:r>
                  </m:oMath>
                </a14:m>
                <a:r>
                  <a:rPr lang="en-US" dirty="0"/>
                  <a:t>) and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b="0" i="1" baseline="-25000" smtClean="0">
                        <a:latin typeface="Cambria Math" panose="02040503050406030204" pitchFamily="18" charset="0"/>
                      </a:rPr>
                      <m:t>2</m:t>
                    </m:r>
                  </m:oMath>
                </a14:m>
                <a:r>
                  <a:rPr lang="en-US" dirty="0"/>
                  <a:t>) are in the relationship then </a:t>
                </a:r>
                <a14:m>
                  <m:oMath xmlns:m="http://schemas.openxmlformats.org/officeDocument/2006/math">
                    <m:r>
                      <a:rPr lang="en-US" b="0" i="1" smtClean="0">
                        <a:latin typeface="Cambria Math" panose="02040503050406030204" pitchFamily="18" charset="0"/>
                      </a:rPr>
                      <m:t>𝑦</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baseline="-25000" smtClean="0">
                        <a:latin typeface="Cambria Math" panose="02040503050406030204" pitchFamily="18" charset="0"/>
                      </a:rPr>
                      <m:t>2</m:t>
                    </m:r>
                    <m:r>
                      <a:rPr lang="en-US" b="0" i="1" smtClean="0">
                        <a:latin typeface="Cambria Math" panose="02040503050406030204" pitchFamily="18" charset="0"/>
                      </a:rPr>
                      <m:t> </m:t>
                    </m:r>
                  </m:oMath>
                </a14:m>
                <a:br>
                  <a:rPr lang="en-US" dirty="0"/>
                </a:br>
                <a:r>
                  <a:rPr lang="en-US" dirty="0"/>
                  <a:t>                                     and</a:t>
                </a:r>
                <a:br>
                  <a:rPr lang="en-US" dirty="0"/>
                </a:br>
                <a:r>
                  <a:rPr lang="en-US" dirty="0"/>
                  <a:t>if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𝑦</m:t>
                    </m:r>
                  </m:oMath>
                </a14:m>
                <a:r>
                  <a:rPr lang="en-US" dirty="0"/>
                  <a:t>) and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𝑦</m:t>
                    </m:r>
                  </m:oMath>
                </a14:m>
                <a:r>
                  <a:rPr lang="en-US" dirty="0"/>
                  <a:t>) are in the relationship then </a:t>
                </a:r>
                <a14:m>
                  <m:oMath xmlns:m="http://schemas.openxmlformats.org/officeDocument/2006/math">
                    <m:r>
                      <a:rPr lang="en-US" b="0" i="1" smtClean="0">
                        <a:latin typeface="Cambria Math" panose="02040503050406030204" pitchFamily="18" charset="0"/>
                      </a:rPr>
                      <m:t>𝑥</m:t>
                    </m:r>
                    <m:r>
                      <a:rPr lang="en-US" i="1" baseline="-2500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𝑥</m:t>
                    </m:r>
                    <m:r>
                      <a:rPr lang="en-US" i="1" baseline="-25000">
                        <a:latin typeface="Cambria Math" panose="02040503050406030204" pitchFamily="18" charset="0"/>
                      </a:rPr>
                      <m:t>2</m:t>
                    </m:r>
                  </m:oMath>
                </a14:m>
                <a:br>
                  <a:rPr lang="en-US" dirty="0"/>
                </a:b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FAFC67-0B24-4003-BFD8-0D0FEABCD0A3}"/>
                  </a:ext>
                </a:extLst>
              </p:cNvPr>
              <p:cNvSpPr>
                <a:spLocks noGrp="1" noRot="1" noChangeAspect="1" noMove="1" noResize="1" noEditPoints="1" noAdjustHandles="1" noChangeArrowheads="1" noChangeShapeType="1" noTextEdit="1"/>
              </p:cNvSpPr>
              <p:nvPr>
                <p:ph idx="1"/>
              </p:nvPr>
            </p:nvSpPr>
            <p:spPr>
              <a:blipFill>
                <a:blip r:embed="rId2"/>
                <a:stretch>
                  <a:fillRect l="-857" t="-1200"/>
                </a:stretch>
              </a:blipFill>
            </p:spPr>
            <p:txBody>
              <a:bodyPr/>
              <a:lstStyle/>
              <a:p>
                <a:r>
                  <a:rPr lang="en-US">
                    <a:noFill/>
                  </a:rPr>
                  <a:t> </a:t>
                </a:r>
              </a:p>
            </p:txBody>
          </p:sp>
        </mc:Fallback>
      </mc:AlternateContent>
    </p:spTree>
    <p:extLst>
      <p:ext uri="{BB962C8B-B14F-4D97-AF65-F5344CB8AC3E}">
        <p14:creationId xmlns:p14="http://schemas.microsoft.com/office/powerpoint/2010/main" val="204127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3222-43AD-48C3-AD5F-42C4B846D5FC}"/>
              </a:ext>
            </a:extLst>
          </p:cNvPr>
          <p:cNvSpPr>
            <a:spLocks noGrp="1"/>
          </p:cNvSpPr>
          <p:nvPr>
            <p:ph type="title"/>
          </p:nvPr>
        </p:nvSpPr>
        <p:spPr/>
        <p:txBody>
          <a:bodyPr/>
          <a:lstStyle/>
          <a:p>
            <a:r>
              <a:rPr lang="en-US" dirty="0"/>
              <a:t>Many-To-Many Relationships</a:t>
            </a:r>
          </a:p>
        </p:txBody>
      </p:sp>
      <p:sp>
        <p:nvSpPr>
          <p:cNvPr id="3" name="Content Placeholder 2">
            <a:extLst>
              <a:ext uri="{FF2B5EF4-FFF2-40B4-BE49-F238E27FC236}">
                <a16:creationId xmlns:a16="http://schemas.microsoft.com/office/drawing/2014/main" id="{5741B0F5-AED2-4691-858B-7C0AAD7DF2FF}"/>
              </a:ext>
            </a:extLst>
          </p:cNvPr>
          <p:cNvSpPr>
            <a:spLocks noGrp="1"/>
          </p:cNvSpPr>
          <p:nvPr>
            <p:ph idx="1"/>
          </p:nvPr>
        </p:nvSpPr>
        <p:spPr/>
        <p:txBody>
          <a:bodyPr/>
          <a:lstStyle/>
          <a:p>
            <a:r>
              <a:rPr lang="en-US" dirty="0"/>
              <a:t>There are no restriction beyond its being a relationship</a:t>
            </a:r>
          </a:p>
        </p:txBody>
      </p:sp>
    </p:spTree>
    <p:extLst>
      <p:ext uri="{BB962C8B-B14F-4D97-AF65-F5344CB8AC3E}">
        <p14:creationId xmlns:p14="http://schemas.microsoft.com/office/powerpoint/2010/main" val="2385056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9460"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9461" name="Rectangle 4"/>
          <p:cNvSpPr>
            <a:spLocks noGrp="1" noChangeArrowheads="1"/>
          </p:cNvSpPr>
          <p:nvPr>
            <p:ph type="title"/>
          </p:nvPr>
        </p:nvSpPr>
        <p:spPr/>
        <p:txBody>
          <a:bodyPr/>
          <a:lstStyle/>
          <a:p>
            <a:r>
              <a:rPr lang="en-US" dirty="0"/>
              <a:t>Binary Relationships and Their Functionality</a:t>
            </a:r>
          </a:p>
        </p:txBody>
      </p:sp>
      <p:sp>
        <p:nvSpPr>
          <p:cNvPr id="19462" name="Rectangle 5"/>
          <p:cNvSpPr>
            <a:spLocks noGrp="1" noChangeArrowheads="1"/>
          </p:cNvSpPr>
          <p:nvPr>
            <p:ph type="body" idx="1"/>
          </p:nvPr>
        </p:nvSpPr>
        <p:spPr/>
        <p:txBody>
          <a:bodyPr/>
          <a:lstStyle/>
          <a:p>
            <a:r>
              <a:rPr lang="en-US" dirty="0"/>
              <a:t>A relationship is called </a:t>
            </a:r>
            <a:r>
              <a:rPr lang="en-US" b="1" i="1" dirty="0">
                <a:solidFill>
                  <a:srgbClr val="FC0128"/>
                </a:solidFill>
              </a:rPr>
              <a:t>many to many</a:t>
            </a:r>
            <a:r>
              <a:rPr lang="en-US" dirty="0"/>
              <a:t> between A and B, if there are no </a:t>
            </a:r>
            <a:r>
              <a:rPr lang="en-US"/>
              <a:t>restrictions.</a:t>
            </a:r>
            <a:endParaRPr lang="en-US" dirty="0"/>
          </a:p>
          <a:p>
            <a:pPr lvl="1"/>
            <a:r>
              <a:rPr lang="en-US" dirty="0"/>
              <a:t>Example: R is “Likes”</a:t>
            </a:r>
          </a:p>
          <a:p>
            <a:endParaRPr lang="en-US" dirty="0"/>
          </a:p>
        </p:txBody>
      </p:sp>
      <p:graphicFrame>
        <p:nvGraphicFramePr>
          <p:cNvPr id="19458" name="Object 7"/>
          <p:cNvGraphicFramePr>
            <a:graphicFrameLocks noChangeAspect="1"/>
          </p:cNvGraphicFramePr>
          <p:nvPr/>
        </p:nvGraphicFramePr>
        <p:xfrm>
          <a:off x="1295400" y="4343400"/>
          <a:ext cx="7065963" cy="849313"/>
        </p:xfrm>
        <a:graphic>
          <a:graphicData uri="http://schemas.openxmlformats.org/presentationml/2006/ole">
            <mc:AlternateContent xmlns:mc="http://schemas.openxmlformats.org/markup-compatibility/2006">
              <mc:Choice xmlns:v="urn:schemas-microsoft-com:vml" Requires="v">
                <p:oleObj name="Visio" r:id="rId3" imgW="7065550" imgH="850106" progId="Visio.Drawing.11">
                  <p:embed/>
                </p:oleObj>
              </mc:Choice>
              <mc:Fallback>
                <p:oleObj name="Visio" r:id="rId3" imgW="7065550" imgH="850106" progId="Visio.Drawing.11">
                  <p:embed/>
                  <p:pic>
                    <p:nvPicPr>
                      <p:cNvPr id="1945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343400"/>
                        <a:ext cx="7065963"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20484"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20485" name="Rectangle 4"/>
          <p:cNvSpPr>
            <a:spLocks noGrp="1" noChangeArrowheads="1"/>
          </p:cNvSpPr>
          <p:nvPr>
            <p:ph type="title"/>
          </p:nvPr>
        </p:nvSpPr>
        <p:spPr/>
        <p:txBody>
          <a:bodyPr/>
          <a:lstStyle/>
          <a:p>
            <a:r>
              <a:rPr lang="en-US" dirty="0"/>
              <a:t>Binary Relationships and Their Functionality</a:t>
            </a:r>
          </a:p>
        </p:txBody>
      </p:sp>
      <p:sp>
        <p:nvSpPr>
          <p:cNvPr id="20486" name="Rectangle 5"/>
          <p:cNvSpPr>
            <a:spLocks noGrp="1" noChangeArrowheads="1"/>
          </p:cNvSpPr>
          <p:nvPr>
            <p:ph type="body" idx="1"/>
          </p:nvPr>
        </p:nvSpPr>
        <p:spPr/>
        <p:txBody>
          <a:bodyPr/>
          <a:lstStyle/>
          <a:p>
            <a:r>
              <a:rPr lang="en-US" dirty="0"/>
              <a:t>We have in effect considered the concepts of partial functions of one variable.</a:t>
            </a:r>
          </a:p>
          <a:p>
            <a:pPr lvl="1"/>
            <a:r>
              <a:rPr lang="en-US" dirty="0"/>
              <a:t>The first two examples were </a:t>
            </a:r>
            <a:r>
              <a:rPr lang="en-US" b="1" i="1" dirty="0">
                <a:solidFill>
                  <a:srgbClr val="FF0000"/>
                </a:solidFill>
              </a:rPr>
              <a:t>partial functions </a:t>
            </a:r>
            <a:r>
              <a:rPr lang="en-US" dirty="0"/>
              <a:t>(to remind, “partial” means that the function does not have to be defined on all the elements of its domain)</a:t>
            </a:r>
          </a:p>
          <a:p>
            <a:pPr lvl="1"/>
            <a:r>
              <a:rPr lang="en-US" dirty="0"/>
              <a:t>The last example was not a function</a:t>
            </a:r>
          </a:p>
          <a:p>
            <a:r>
              <a:rPr lang="en-US" dirty="0"/>
              <a:t>Pictorially, functionality for binary relationships can be shown by drawing an arc head in the direction to the “one”</a:t>
            </a:r>
          </a:p>
          <a:p>
            <a:endParaRPr lang="en-US" dirty="0"/>
          </a:p>
        </p:txBody>
      </p:sp>
      <p:graphicFrame>
        <p:nvGraphicFramePr>
          <p:cNvPr id="20482" name="Object 7"/>
          <p:cNvGraphicFramePr>
            <a:graphicFrameLocks noChangeAspect="1"/>
          </p:cNvGraphicFramePr>
          <p:nvPr>
            <p:extLst>
              <p:ext uri="{D42A27DB-BD31-4B8C-83A1-F6EECF244321}">
                <p14:modId xmlns:p14="http://schemas.microsoft.com/office/powerpoint/2010/main" val="19073698"/>
              </p:ext>
            </p:extLst>
          </p:nvPr>
        </p:nvGraphicFramePr>
        <p:xfrm>
          <a:off x="1506537" y="4405312"/>
          <a:ext cx="6951663" cy="2986088"/>
        </p:xfrm>
        <a:graphic>
          <a:graphicData uri="http://schemas.openxmlformats.org/presentationml/2006/ole">
            <mc:AlternateContent xmlns:mc="http://schemas.openxmlformats.org/markup-compatibility/2006">
              <mc:Choice xmlns:v="urn:schemas-microsoft-com:vml" Requires="v">
                <p:oleObj name="Visio" r:id="rId3" imgW="6954151" imgH="2989238" progId="Visio.Drawing.11">
                  <p:embed/>
                </p:oleObj>
              </mc:Choice>
              <mc:Fallback>
                <p:oleObj name="Visio" r:id="rId3" imgW="6954151" imgH="2989238" progId="Visio.Drawing.11">
                  <p:embed/>
                  <p:pic>
                    <p:nvPicPr>
                      <p:cNvPr id="20482" name="Object 7"/>
                      <p:cNvPicPr>
                        <a:picLocks noChangeAspect="1" noChangeArrowheads="1"/>
                      </p:cNvPicPr>
                      <p:nvPr/>
                    </p:nvPicPr>
                    <p:blipFill>
                      <a:blip r:embed="rId4"/>
                      <a:srcRect/>
                      <a:stretch>
                        <a:fillRect/>
                      </a:stretch>
                    </p:blipFill>
                    <p:spPr bwMode="auto">
                      <a:xfrm>
                        <a:off x="1506537" y="4405312"/>
                        <a:ext cx="6951663"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6392-7DC2-4A70-9DFE-6DD267E02ADC}"/>
              </a:ext>
            </a:extLst>
          </p:cNvPr>
          <p:cNvSpPr>
            <a:spLocks noGrp="1"/>
          </p:cNvSpPr>
          <p:nvPr>
            <p:ph type="title"/>
          </p:nvPr>
        </p:nvSpPr>
        <p:spPr/>
        <p:txBody>
          <a:bodyPr/>
          <a:lstStyle/>
          <a:p>
            <a:r>
              <a:rPr lang="en-US" dirty="0"/>
              <a:t>Classroom Exercise</a:t>
            </a:r>
          </a:p>
        </p:txBody>
      </p:sp>
      <p:sp>
        <p:nvSpPr>
          <p:cNvPr id="3" name="Content Placeholder 2">
            <a:extLst>
              <a:ext uri="{FF2B5EF4-FFF2-40B4-BE49-F238E27FC236}">
                <a16:creationId xmlns:a16="http://schemas.microsoft.com/office/drawing/2014/main" id="{5458B08C-E22C-4027-9AEC-C46D30849AFE}"/>
              </a:ext>
            </a:extLst>
          </p:cNvPr>
          <p:cNvSpPr>
            <a:spLocks noGrp="1"/>
          </p:cNvSpPr>
          <p:nvPr>
            <p:ph idx="1"/>
          </p:nvPr>
        </p:nvSpPr>
        <p:spPr/>
        <p:txBody>
          <a:bodyPr/>
          <a:lstStyle/>
          <a:p>
            <a:r>
              <a:rPr lang="en-US" dirty="0"/>
              <a:t>What is the difference between these two diagrams, if any, ignoring the names of the relationships?</a:t>
            </a:r>
          </a:p>
        </p:txBody>
      </p:sp>
      <p:graphicFrame>
        <p:nvGraphicFramePr>
          <p:cNvPr id="4" name="Object 3">
            <a:extLst>
              <a:ext uri="{FF2B5EF4-FFF2-40B4-BE49-F238E27FC236}">
                <a16:creationId xmlns:a16="http://schemas.microsoft.com/office/drawing/2014/main" id="{161EF667-C18F-485B-9377-7104DDBAAA8E}"/>
              </a:ext>
            </a:extLst>
          </p:cNvPr>
          <p:cNvGraphicFramePr>
            <a:graphicFrameLocks noChangeAspect="1"/>
          </p:cNvGraphicFramePr>
          <p:nvPr>
            <p:extLst>
              <p:ext uri="{D42A27DB-BD31-4B8C-83A1-F6EECF244321}">
                <p14:modId xmlns:p14="http://schemas.microsoft.com/office/powerpoint/2010/main" val="1825438043"/>
              </p:ext>
            </p:extLst>
          </p:nvPr>
        </p:nvGraphicFramePr>
        <p:xfrm>
          <a:off x="3030538" y="2774950"/>
          <a:ext cx="3995737" cy="3168650"/>
        </p:xfrm>
        <a:graphic>
          <a:graphicData uri="http://schemas.openxmlformats.org/presentationml/2006/ole">
            <mc:AlternateContent xmlns:mc="http://schemas.openxmlformats.org/markup-compatibility/2006">
              <mc:Choice xmlns:v="urn:schemas-microsoft-com:vml" Requires="v">
                <p:oleObj name="Visio" r:id="rId2" imgW="3995596" imgH="3168648" progId="Visio.Drawing.11">
                  <p:embed/>
                </p:oleObj>
              </mc:Choice>
              <mc:Fallback>
                <p:oleObj name="Visio" r:id="rId2" imgW="3995596" imgH="3168648" progId="Visio.Drawing.11">
                  <p:embed/>
                  <p:pic>
                    <p:nvPicPr>
                      <p:cNvPr id="0" name=""/>
                      <p:cNvPicPr/>
                      <p:nvPr/>
                    </p:nvPicPr>
                    <p:blipFill>
                      <a:blip r:embed="rId3"/>
                      <a:stretch>
                        <a:fillRect/>
                      </a:stretch>
                    </p:blipFill>
                    <p:spPr>
                      <a:xfrm>
                        <a:off x="3030538" y="2774950"/>
                        <a:ext cx="3995737" cy="3168650"/>
                      </a:xfrm>
                      <a:prstGeom prst="rect">
                        <a:avLst/>
                      </a:prstGeom>
                    </p:spPr>
                  </p:pic>
                </p:oleObj>
              </mc:Fallback>
            </mc:AlternateContent>
          </a:graphicData>
        </a:graphic>
      </p:graphicFrame>
    </p:spTree>
    <p:extLst>
      <p:ext uri="{BB962C8B-B14F-4D97-AF65-F5344CB8AC3E}">
        <p14:creationId xmlns:p14="http://schemas.microsoft.com/office/powerpoint/2010/main" val="128589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21508"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21509" name="Rectangle 4"/>
          <p:cNvSpPr>
            <a:spLocks noGrp="1" noChangeArrowheads="1"/>
          </p:cNvSpPr>
          <p:nvPr>
            <p:ph type="title"/>
          </p:nvPr>
        </p:nvSpPr>
        <p:spPr/>
        <p:txBody>
          <a:bodyPr/>
          <a:lstStyle/>
          <a:p>
            <a:r>
              <a:rPr lang="en-US" dirty="0"/>
              <a:t>Binary Relationships and Their Functionality</a:t>
            </a:r>
          </a:p>
        </p:txBody>
      </p:sp>
      <p:sp>
        <p:nvSpPr>
          <p:cNvPr id="21510" name="Rectangle 5"/>
          <p:cNvSpPr>
            <a:spLocks noGrp="1" noChangeArrowheads="1"/>
          </p:cNvSpPr>
          <p:nvPr>
            <p:ph type="body" idx="1"/>
          </p:nvPr>
        </p:nvSpPr>
        <p:spPr/>
        <p:txBody>
          <a:bodyPr/>
          <a:lstStyle/>
          <a:p>
            <a:r>
              <a:rPr lang="en-US" dirty="0"/>
              <a:t>How about the properties of a relationship? Let’s look at an example</a:t>
            </a:r>
          </a:p>
          <a:p>
            <a:r>
              <a:rPr lang="en-US" dirty="0"/>
              <a:t>Date: when a person and a country are in a relationship this attribute is the first day when they entered into the relationship (Date marked with a black square)</a:t>
            </a:r>
          </a:p>
        </p:txBody>
      </p:sp>
      <p:graphicFrame>
        <p:nvGraphicFramePr>
          <p:cNvPr id="21506" name="Object 7"/>
          <p:cNvGraphicFramePr>
            <a:graphicFrameLocks noChangeAspect="1"/>
          </p:cNvGraphicFramePr>
          <p:nvPr>
            <p:extLst>
              <p:ext uri="{D42A27DB-BD31-4B8C-83A1-F6EECF244321}">
                <p14:modId xmlns:p14="http://schemas.microsoft.com/office/powerpoint/2010/main" val="730192376"/>
              </p:ext>
            </p:extLst>
          </p:nvPr>
        </p:nvGraphicFramePr>
        <p:xfrm>
          <a:off x="1676400" y="3176587"/>
          <a:ext cx="6608763" cy="4214813"/>
        </p:xfrm>
        <a:graphic>
          <a:graphicData uri="http://schemas.openxmlformats.org/presentationml/2006/ole">
            <mc:AlternateContent xmlns:mc="http://schemas.openxmlformats.org/markup-compatibility/2006">
              <mc:Choice xmlns:v="urn:schemas-microsoft-com:vml" Requires="v">
                <p:oleObj name="Visio" r:id="rId3" imgW="6611483" imgH="4218039" progId="Visio.Drawing.11">
                  <p:embed/>
                </p:oleObj>
              </mc:Choice>
              <mc:Fallback>
                <p:oleObj name="Visio" r:id="rId3" imgW="6611483" imgH="4218039" progId="Visio.Drawing.11">
                  <p:embed/>
                  <p:pic>
                    <p:nvPicPr>
                      <p:cNvPr id="21506" name="Object 7"/>
                      <p:cNvPicPr>
                        <a:picLocks noChangeAspect="1" noChangeArrowheads="1"/>
                      </p:cNvPicPr>
                      <p:nvPr/>
                    </p:nvPicPr>
                    <p:blipFill>
                      <a:blip r:embed="rId4"/>
                      <a:srcRect/>
                      <a:stretch>
                        <a:fillRect/>
                      </a:stretch>
                    </p:blipFill>
                    <p:spPr bwMode="auto">
                      <a:xfrm>
                        <a:off x="1676400" y="3176587"/>
                        <a:ext cx="6608763" cy="421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dirty="0"/>
              <a:t>Binary Relationships and Their Functionality</a:t>
            </a:r>
          </a:p>
        </p:txBody>
      </p:sp>
      <p:sp>
        <p:nvSpPr>
          <p:cNvPr id="22532" name="Rectangle 3"/>
          <p:cNvSpPr>
            <a:spLocks noGrp="1" noChangeArrowheads="1"/>
          </p:cNvSpPr>
          <p:nvPr>
            <p:ph type="body" idx="1"/>
          </p:nvPr>
        </p:nvSpPr>
        <p:spPr/>
        <p:txBody>
          <a:bodyPr/>
          <a:lstStyle/>
          <a:p>
            <a:r>
              <a:rPr lang="en-US" dirty="0"/>
              <a:t>Can make Date in some cases a property of an entity</a:t>
            </a:r>
          </a:p>
          <a:p>
            <a:pPr lvl="1"/>
            <a:r>
              <a:rPr lang="en-US" dirty="0"/>
              <a:t>In Born “slide” the Date to the Person, but not the Country</a:t>
            </a:r>
          </a:p>
          <a:p>
            <a:pPr lvl="1"/>
            <a:r>
              <a:rPr lang="en-US" dirty="0"/>
              <a:t>In Heads “slide” the Date to either the Person or the Country (but not for both, as this would be redundant)</a:t>
            </a:r>
          </a:p>
          <a:p>
            <a:r>
              <a:rPr lang="en-US" dirty="0"/>
              <a:t>Cannot “slide” the Date to either “Liker” or “Liked”</a:t>
            </a:r>
          </a:p>
          <a:p>
            <a:r>
              <a:rPr lang="en-US" dirty="0"/>
              <a:t>Can “slide” if no two squares end up in the same entity</a:t>
            </a:r>
          </a:p>
        </p:txBody>
      </p:sp>
      <p:graphicFrame>
        <p:nvGraphicFramePr>
          <p:cNvPr id="22530" name="Object 4"/>
          <p:cNvGraphicFramePr>
            <a:graphicFrameLocks noGrp="1" noChangeAspect="1"/>
          </p:cNvGraphicFramePr>
          <p:nvPr>
            <p:ph sz="half" idx="4294967295"/>
          </p:nvPr>
        </p:nvGraphicFramePr>
        <p:xfrm>
          <a:off x="2057400" y="3581400"/>
          <a:ext cx="5105400" cy="3886200"/>
        </p:xfrm>
        <a:graphic>
          <a:graphicData uri="http://schemas.openxmlformats.org/presentationml/2006/ole">
            <mc:AlternateContent xmlns:mc="http://schemas.openxmlformats.org/markup-compatibility/2006">
              <mc:Choice xmlns:v="urn:schemas-microsoft-com:vml" Requires="v">
                <p:oleObj name="Visio" r:id="rId3" imgW="7572756" imgH="6432042" progId="Visio.Drawing.11">
                  <p:embed/>
                </p:oleObj>
              </mc:Choice>
              <mc:Fallback>
                <p:oleObj name="Visio" r:id="rId3" imgW="7572756" imgH="6432042" progId="Visio.Drawing.11">
                  <p:embed/>
                  <p:pic>
                    <p:nvPicPr>
                      <p:cNvPr id="225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581400"/>
                        <a:ext cx="5105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Binary Relationships and Their Functionality</a:t>
            </a:r>
          </a:p>
        </p:txBody>
      </p:sp>
      <p:sp>
        <p:nvSpPr>
          <p:cNvPr id="80899" name="Content Placeholder 2"/>
          <p:cNvSpPr>
            <a:spLocks noGrp="1"/>
          </p:cNvSpPr>
          <p:nvPr>
            <p:ph idx="1"/>
          </p:nvPr>
        </p:nvSpPr>
        <p:spPr/>
        <p:txBody>
          <a:bodyPr/>
          <a:lstStyle/>
          <a:p>
            <a:r>
              <a:rPr lang="en-US" dirty="0"/>
              <a:t>If the relationship is many-to-one, then a property of the relationship can be attributed to the “many” side</a:t>
            </a:r>
          </a:p>
          <a:p>
            <a:pPr lvl="1"/>
            <a:endParaRPr lang="en-US" dirty="0"/>
          </a:p>
          <a:p>
            <a:r>
              <a:rPr lang="en-US" dirty="0"/>
              <a:t>More generally, we could say that if the relationship is many-to-one then the property of the relationship can be attributed to the side “opposite” to the “one” side</a:t>
            </a:r>
          </a:p>
          <a:p>
            <a:endParaRPr lang="en-US" dirty="0"/>
          </a:p>
          <a:p>
            <a:endParaRPr lang="en-US" dirty="0"/>
          </a:p>
          <a:p>
            <a:r>
              <a:rPr lang="en-US" dirty="0"/>
              <a:t>The following can be done if the relationship is one-to-one</a:t>
            </a:r>
          </a:p>
          <a:p>
            <a:r>
              <a:rPr lang="en-US" dirty="0"/>
              <a:t>A property of the relationship can be “attributed” to any of the two sides</a:t>
            </a:r>
          </a:p>
          <a:p>
            <a:pPr lvl="1"/>
            <a:r>
              <a:rPr lang="en-US" dirty="0"/>
              <a:t>Each of these two sides is “opposite” to a “one” side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Entity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6479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p:txBody>
          <a:bodyPr/>
          <a:lstStyle/>
          <a:p>
            <a:r>
              <a:rPr lang="en-US" dirty="0"/>
              <a:t>Alternate Designs</a:t>
            </a:r>
          </a:p>
        </p:txBody>
      </p:sp>
      <p:sp>
        <p:nvSpPr>
          <p:cNvPr id="23556" name="Content Placeholder 2"/>
          <p:cNvSpPr>
            <a:spLocks noGrp="1"/>
          </p:cNvSpPr>
          <p:nvPr>
            <p:ph idx="1"/>
          </p:nvPr>
        </p:nvSpPr>
        <p:spPr/>
        <p:txBody>
          <a:bodyPr/>
          <a:lstStyle/>
          <a:p>
            <a:r>
              <a:rPr lang="en-US" dirty="0"/>
              <a:t>Entities “inheriting” attributes of relationships when the relationships are not many to many</a:t>
            </a:r>
          </a:p>
        </p:txBody>
      </p:sp>
      <p:graphicFrame>
        <p:nvGraphicFramePr>
          <p:cNvPr id="3" name="Object 2"/>
          <p:cNvGraphicFramePr>
            <a:graphicFrameLocks noChangeAspect="1"/>
          </p:cNvGraphicFramePr>
          <p:nvPr>
            <p:extLst>
              <p:ext uri="{D42A27DB-BD31-4B8C-83A1-F6EECF244321}">
                <p14:modId xmlns:p14="http://schemas.microsoft.com/office/powerpoint/2010/main" val="148295263"/>
              </p:ext>
            </p:extLst>
          </p:nvPr>
        </p:nvGraphicFramePr>
        <p:xfrm>
          <a:off x="3116263" y="2409825"/>
          <a:ext cx="3825875" cy="4067175"/>
        </p:xfrm>
        <a:graphic>
          <a:graphicData uri="http://schemas.openxmlformats.org/presentationml/2006/ole">
            <mc:AlternateContent xmlns:mc="http://schemas.openxmlformats.org/markup-compatibility/2006">
              <mc:Choice xmlns:v="urn:schemas-microsoft-com:vml" Requires="v">
                <p:oleObj name="Visio" r:id="rId3" imgW="3829475" imgH="4070555" progId="Visio.Drawing.11">
                  <p:embed/>
                </p:oleObj>
              </mc:Choice>
              <mc:Fallback>
                <p:oleObj name="Visio" r:id="rId3" imgW="3829475" imgH="4070555" progId="Visio.Drawing.11">
                  <p:embed/>
                  <p:pic>
                    <p:nvPicPr>
                      <p:cNvPr id="3" name="Object 2"/>
                      <p:cNvPicPr/>
                      <p:nvPr/>
                    </p:nvPicPr>
                    <p:blipFill>
                      <a:blip r:embed="rId4"/>
                      <a:stretch>
                        <a:fillRect/>
                      </a:stretch>
                    </p:blipFill>
                    <p:spPr>
                      <a:xfrm>
                        <a:off x="3116263" y="2409825"/>
                        <a:ext cx="3825875" cy="406717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Non-Binary Many-To-One Relationships</a:t>
            </a:r>
          </a:p>
        </p:txBody>
      </p:sp>
      <p:sp>
        <p:nvSpPr>
          <p:cNvPr id="3" name="Content Placeholder 2"/>
          <p:cNvSpPr>
            <a:spLocks noGrp="1"/>
          </p:cNvSpPr>
          <p:nvPr>
            <p:ph idx="1"/>
          </p:nvPr>
        </p:nvSpPr>
        <p:spPr/>
        <p:txBody>
          <a:bodyPr/>
          <a:lstStyle/>
          <a:p>
            <a:r>
              <a:rPr lang="en-US" dirty="0"/>
              <a:t>There could also be relationships that are not binary but still many-to-one</a:t>
            </a:r>
          </a:p>
          <a:p>
            <a:r>
              <a:rPr lang="en-US" dirty="0"/>
              <a:t>In the example below, a man and a woman could have met in at most one country</a:t>
            </a:r>
          </a:p>
          <a:p>
            <a:r>
              <a:rPr lang="en-US" dirty="0"/>
              <a:t>This is indicated by an arrow</a:t>
            </a:r>
          </a:p>
        </p:txBody>
      </p:sp>
      <p:graphicFrame>
        <p:nvGraphicFramePr>
          <p:cNvPr id="4" name="Object 3"/>
          <p:cNvGraphicFramePr>
            <a:graphicFrameLocks noChangeAspect="1"/>
          </p:cNvGraphicFramePr>
          <p:nvPr>
            <p:extLst>
              <p:ext uri="{D42A27DB-BD31-4B8C-83A1-F6EECF244321}">
                <p14:modId xmlns:p14="http://schemas.microsoft.com/office/powerpoint/2010/main" val="815482304"/>
              </p:ext>
            </p:extLst>
          </p:nvPr>
        </p:nvGraphicFramePr>
        <p:xfrm>
          <a:off x="2470150" y="3856037"/>
          <a:ext cx="5118100" cy="2011363"/>
        </p:xfrm>
        <a:graphic>
          <a:graphicData uri="http://schemas.openxmlformats.org/presentationml/2006/ole">
            <mc:AlternateContent xmlns:mc="http://schemas.openxmlformats.org/markup-compatibility/2006">
              <mc:Choice xmlns:v="urn:schemas-microsoft-com:vml" Requires="v">
                <p:oleObj name="Visio" r:id="rId2" imgW="5120910" imgH="2013762" progId="Visio.Drawing.11">
                  <p:embed/>
                </p:oleObj>
              </mc:Choice>
              <mc:Fallback>
                <p:oleObj name="Visio" r:id="rId2" imgW="5120910" imgH="2013762" progId="Visio.Drawing.11">
                  <p:embed/>
                  <p:pic>
                    <p:nvPicPr>
                      <p:cNvPr id="4" name="Object 3"/>
                      <p:cNvPicPr/>
                      <p:nvPr/>
                    </p:nvPicPr>
                    <p:blipFill>
                      <a:blip r:embed="rId3"/>
                      <a:stretch>
                        <a:fillRect/>
                      </a:stretch>
                    </p:blipFill>
                    <p:spPr>
                      <a:xfrm>
                        <a:off x="2470150" y="3856037"/>
                        <a:ext cx="5118100" cy="2011363"/>
                      </a:xfrm>
                      <a:prstGeom prst="rect">
                        <a:avLst/>
                      </a:prstGeom>
                    </p:spPr>
                  </p:pic>
                </p:oleObj>
              </mc:Fallback>
            </mc:AlternateContent>
          </a:graphicData>
        </a:graphic>
      </p:graphicFrame>
    </p:spTree>
    <p:extLst>
      <p:ext uri="{BB962C8B-B14F-4D97-AF65-F5344CB8AC3E}">
        <p14:creationId xmlns:p14="http://schemas.microsoft.com/office/powerpoint/2010/main" val="644842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Non-Binary Many-To-One Relationships</a:t>
            </a:r>
          </a:p>
        </p:txBody>
      </p:sp>
      <p:sp>
        <p:nvSpPr>
          <p:cNvPr id="3" name="Content Placeholder 2"/>
          <p:cNvSpPr>
            <a:spLocks noGrp="1"/>
          </p:cNvSpPr>
          <p:nvPr>
            <p:ph idx="1"/>
          </p:nvPr>
        </p:nvSpPr>
        <p:spPr/>
        <p:txBody>
          <a:bodyPr/>
          <a:lstStyle/>
          <a:p>
            <a:r>
              <a:rPr lang="en-US" dirty="0"/>
              <a:t>Below an example of modeling when for every triple of entities (</a:t>
            </a:r>
            <a:r>
              <a:rPr lang="en-US" dirty="0" err="1"/>
              <a:t>a,b,c</a:t>
            </a:r>
            <a:r>
              <a:rPr lang="en-US" dirty="0"/>
              <a:t>) from A, B, and C, there is at most one entity d in D</a:t>
            </a:r>
          </a:p>
        </p:txBody>
      </p:sp>
      <p:graphicFrame>
        <p:nvGraphicFramePr>
          <p:cNvPr id="4" name="Object 3"/>
          <p:cNvGraphicFramePr>
            <a:graphicFrameLocks noChangeAspect="1"/>
          </p:cNvGraphicFramePr>
          <p:nvPr>
            <p:extLst>
              <p:ext uri="{D42A27DB-BD31-4B8C-83A1-F6EECF244321}">
                <p14:modId xmlns:p14="http://schemas.microsoft.com/office/powerpoint/2010/main" val="3016679003"/>
              </p:ext>
            </p:extLst>
          </p:nvPr>
        </p:nvGraphicFramePr>
        <p:xfrm>
          <a:off x="3111500" y="2905125"/>
          <a:ext cx="3835400" cy="1960563"/>
        </p:xfrm>
        <a:graphic>
          <a:graphicData uri="http://schemas.openxmlformats.org/presentationml/2006/ole">
            <mc:AlternateContent xmlns:mc="http://schemas.openxmlformats.org/markup-compatibility/2006">
              <mc:Choice xmlns:v="urn:schemas-microsoft-com:vml" Requires="v">
                <p:oleObj name="Visio" r:id="rId2" imgW="3835615" imgH="1959822" progId="Visio.Drawing.11">
                  <p:embed/>
                </p:oleObj>
              </mc:Choice>
              <mc:Fallback>
                <p:oleObj name="Visio" r:id="rId2" imgW="3835615" imgH="1959822" progId="Visio.Drawing.11">
                  <p:embed/>
                  <p:pic>
                    <p:nvPicPr>
                      <p:cNvPr id="4" name="Object 3"/>
                      <p:cNvPicPr/>
                      <p:nvPr/>
                    </p:nvPicPr>
                    <p:blipFill>
                      <a:blip r:embed="rId3"/>
                      <a:stretch>
                        <a:fillRect/>
                      </a:stretch>
                    </p:blipFill>
                    <p:spPr>
                      <a:xfrm>
                        <a:off x="3111500" y="2905125"/>
                        <a:ext cx="3835400" cy="1960563"/>
                      </a:xfrm>
                      <a:prstGeom prst="rect">
                        <a:avLst/>
                      </a:prstGeom>
                    </p:spPr>
                  </p:pic>
                </p:oleObj>
              </mc:Fallback>
            </mc:AlternateContent>
          </a:graphicData>
        </a:graphic>
      </p:graphicFrame>
    </p:spTree>
    <p:extLst>
      <p:ext uri="{BB962C8B-B14F-4D97-AF65-F5344CB8AC3E}">
        <p14:creationId xmlns:p14="http://schemas.microsoft.com/office/powerpoint/2010/main" val="335833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Non-Binary Many-To-One Relationships</a:t>
            </a:r>
          </a:p>
        </p:txBody>
      </p:sp>
      <p:sp>
        <p:nvSpPr>
          <p:cNvPr id="3" name="Content Placeholder 2"/>
          <p:cNvSpPr>
            <a:spLocks noGrp="1"/>
          </p:cNvSpPr>
          <p:nvPr>
            <p:ph idx="1"/>
          </p:nvPr>
        </p:nvSpPr>
        <p:spPr/>
        <p:txBody>
          <a:bodyPr/>
          <a:lstStyle/>
          <a:p>
            <a:r>
              <a:rPr lang="en-US" dirty="0"/>
              <a:t>However, cannot model using ER diagrams more complex cases such as the case where for every pair of entities (</a:t>
            </a:r>
            <a:r>
              <a:rPr lang="en-US" dirty="0" err="1"/>
              <a:t>a,b</a:t>
            </a:r>
            <a:r>
              <a:rPr lang="en-US" dirty="0"/>
              <a:t>) in A and B there is at most one entity in C and at most one entity in D.</a:t>
            </a:r>
          </a:p>
          <a:p>
            <a:pPr lvl="1"/>
            <a:r>
              <a:rPr lang="en-US" dirty="0"/>
              <a:t>Also, that’s less important as we will see later</a:t>
            </a:r>
          </a:p>
          <a:p>
            <a:r>
              <a:rPr lang="en-US" dirty="0"/>
              <a:t>It is important to know about the two partial functions above, but the diagram below is </a:t>
            </a:r>
            <a:r>
              <a:rPr lang="en-US" b="1" i="1" dirty="0">
                <a:solidFill>
                  <a:srgbClr val="FF0000"/>
                </a:solidFill>
              </a:rPr>
              <a:t>not</a:t>
            </a:r>
            <a:r>
              <a:rPr lang="en-US" b="1" i="1" dirty="0"/>
              <a:t> </a:t>
            </a:r>
            <a:r>
              <a:rPr lang="en-US" dirty="0"/>
              <a:t>permitted in standard ER diagrams (though it could have been)</a:t>
            </a:r>
          </a:p>
          <a:p>
            <a:r>
              <a:rPr lang="en-US" dirty="0"/>
              <a:t>It would be confusing as without annotations it is not clear from it that, for example it is not the case that </a:t>
            </a:r>
          </a:p>
          <a:p>
            <a:pPr lvl="1"/>
            <a:r>
              <a:rPr lang="en-US" dirty="0"/>
              <a:t>For every (</a:t>
            </a:r>
            <a:r>
              <a:rPr lang="en-US" dirty="0" err="1"/>
              <a:t>a,c</a:t>
            </a:r>
            <a:r>
              <a:rPr lang="en-US" dirty="0"/>
              <a:t>) whatever b is there is at most one d</a:t>
            </a:r>
          </a:p>
          <a:p>
            <a:pPr lvl="1"/>
            <a:r>
              <a:rPr lang="en-US" dirty="0"/>
              <a:t>For every (</a:t>
            </a:r>
            <a:r>
              <a:rPr lang="en-US" dirty="0" err="1"/>
              <a:t>b,d</a:t>
            </a:r>
            <a:r>
              <a:rPr lang="en-US" dirty="0"/>
              <a:t>) whatever a is there is at most one c</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562600"/>
            <a:ext cx="38100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060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79F"/>
                </a:solidFill>
              </a:rPr>
              <a:t>Non-Binary Many-To-One Relationships</a:t>
            </a:r>
          </a:p>
        </p:txBody>
      </p:sp>
      <p:sp>
        <p:nvSpPr>
          <p:cNvPr id="3" name="Content Placeholder 2"/>
          <p:cNvSpPr>
            <a:spLocks noGrp="1"/>
          </p:cNvSpPr>
          <p:nvPr>
            <p:ph idx="1"/>
          </p:nvPr>
        </p:nvSpPr>
        <p:spPr/>
        <p:txBody>
          <a:bodyPr/>
          <a:lstStyle/>
          <a:p>
            <a:r>
              <a:rPr lang="en-US" dirty="0"/>
              <a:t>Assume now that for every pair of entities (</a:t>
            </a:r>
            <a:r>
              <a:rPr lang="en-US" dirty="0" err="1"/>
              <a:t>a,b</a:t>
            </a:r>
            <a:r>
              <a:rPr lang="en-US" dirty="0"/>
              <a:t>) from A and B, there is at most one entity d in D.</a:t>
            </a:r>
          </a:p>
          <a:p>
            <a:r>
              <a:rPr lang="en-US" dirty="0"/>
              <a:t>Then we can draw</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because, of course, it is also the case that for every triple of entities (</a:t>
            </a:r>
            <a:r>
              <a:rPr lang="en-US" dirty="0" err="1"/>
              <a:t>a,b,c</a:t>
            </a:r>
            <a:r>
              <a:rPr lang="en-US" dirty="0"/>
              <a:t>) from A, B, and C, there is at most one entity d in D</a:t>
            </a:r>
          </a:p>
          <a:p>
            <a:endParaRPr lang="en-US" dirty="0"/>
          </a:p>
          <a:p>
            <a:r>
              <a:rPr lang="en-US" dirty="0"/>
              <a:t>But </a:t>
            </a:r>
            <a:r>
              <a:rPr lang="en-US" b="1" i="1" dirty="0">
                <a:solidFill>
                  <a:srgbClr val="FF0000"/>
                </a:solidFill>
              </a:rPr>
              <a:t>we must add a text annotation </a:t>
            </a:r>
            <a:r>
              <a:rPr lang="en-US" dirty="0"/>
              <a:t>stating that the relationship is just from A and B</a:t>
            </a:r>
          </a:p>
        </p:txBody>
      </p:sp>
      <p:graphicFrame>
        <p:nvGraphicFramePr>
          <p:cNvPr id="4" name="Object 3"/>
          <p:cNvGraphicFramePr>
            <a:graphicFrameLocks noChangeAspect="1"/>
          </p:cNvGraphicFramePr>
          <p:nvPr>
            <p:extLst>
              <p:ext uri="{D42A27DB-BD31-4B8C-83A1-F6EECF244321}">
                <p14:modId xmlns:p14="http://schemas.microsoft.com/office/powerpoint/2010/main" val="1813359917"/>
              </p:ext>
            </p:extLst>
          </p:nvPr>
        </p:nvGraphicFramePr>
        <p:xfrm>
          <a:off x="3005137" y="2743200"/>
          <a:ext cx="3819525" cy="1952625"/>
        </p:xfrm>
        <a:graphic>
          <a:graphicData uri="http://schemas.openxmlformats.org/presentationml/2006/ole">
            <mc:AlternateContent xmlns:mc="http://schemas.openxmlformats.org/markup-compatibility/2006">
              <mc:Choice xmlns:v="urn:schemas-microsoft-com:vml" Requires="v">
                <p:oleObj name="Visio" r:id="rId2" imgW="3819464" imgH="1952579" progId="Visio.Drawing.11">
                  <p:embed/>
                </p:oleObj>
              </mc:Choice>
              <mc:Fallback>
                <p:oleObj name="Visio" r:id="rId2" imgW="3819464" imgH="1952579" progId="Visio.Drawing.11">
                  <p:embed/>
                  <p:pic>
                    <p:nvPicPr>
                      <p:cNvPr id="4" name="Object 3"/>
                      <p:cNvPicPr/>
                      <p:nvPr/>
                    </p:nvPicPr>
                    <p:blipFill>
                      <a:blip r:embed="rId3"/>
                      <a:stretch>
                        <a:fillRect/>
                      </a:stretch>
                    </p:blipFill>
                    <p:spPr>
                      <a:xfrm>
                        <a:off x="3005137" y="2743200"/>
                        <a:ext cx="3819525" cy="1952625"/>
                      </a:xfrm>
                      <a:prstGeom prst="rect">
                        <a:avLst/>
                      </a:prstGeom>
                    </p:spPr>
                  </p:pic>
                </p:oleObj>
              </mc:Fallback>
            </mc:AlternateContent>
          </a:graphicData>
        </a:graphic>
      </p:graphicFrame>
    </p:spTree>
    <p:extLst>
      <p:ext uri="{BB962C8B-B14F-4D97-AF65-F5344CB8AC3E}">
        <p14:creationId xmlns:p14="http://schemas.microsoft.com/office/powerpoint/2010/main" val="1530991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C0E2-BC02-4DC5-B48D-1F45AED6D74D}"/>
              </a:ext>
            </a:extLst>
          </p:cNvPr>
          <p:cNvSpPr>
            <a:spLocks noGrp="1"/>
          </p:cNvSpPr>
          <p:nvPr>
            <p:ph type="title"/>
          </p:nvPr>
        </p:nvSpPr>
        <p:spPr/>
        <p:txBody>
          <a:bodyPr/>
          <a:lstStyle/>
          <a:p>
            <a:r>
              <a:rPr lang="en-US" dirty="0"/>
              <a:t>Arrows From Relationships To Entities</a:t>
            </a:r>
          </a:p>
        </p:txBody>
      </p:sp>
      <p:sp>
        <p:nvSpPr>
          <p:cNvPr id="3" name="Content Placeholder 2">
            <a:extLst>
              <a:ext uri="{FF2B5EF4-FFF2-40B4-BE49-F238E27FC236}">
                <a16:creationId xmlns:a16="http://schemas.microsoft.com/office/drawing/2014/main" id="{895D2C1C-CE64-4C5C-927C-B86D5BF05FA4}"/>
              </a:ext>
            </a:extLst>
          </p:cNvPr>
          <p:cNvSpPr>
            <a:spLocks noGrp="1"/>
          </p:cNvSpPr>
          <p:nvPr>
            <p:ph idx="1"/>
          </p:nvPr>
        </p:nvSpPr>
        <p:spPr/>
        <p:txBody>
          <a:bodyPr/>
          <a:lstStyle/>
          <a:p>
            <a:r>
              <a:rPr lang="en-US" dirty="0"/>
              <a:t>Following on the previous discussions we allow at most one arrow “coming out” of any relationship</a:t>
            </a:r>
          </a:p>
          <a:p>
            <a:endParaRPr lang="en-US" dirty="0"/>
          </a:p>
          <a:p>
            <a:endParaRPr lang="en-US" dirty="0"/>
          </a:p>
          <a:p>
            <a:endParaRPr lang="en-US" dirty="0"/>
          </a:p>
          <a:p>
            <a:r>
              <a:rPr lang="en-US" dirty="0"/>
              <a:t>Following on the example of the Heads relationship earlier</a:t>
            </a:r>
            <a:br>
              <a:rPr lang="en-US" dirty="0"/>
            </a:br>
            <a:br>
              <a:rPr lang="en-US" dirty="0"/>
            </a:br>
            <a:r>
              <a:rPr lang="en-US" b="1" i="1" dirty="0">
                <a:solidFill>
                  <a:srgbClr val="FF0000"/>
                </a:solidFill>
              </a:rPr>
              <a:t>There is one exception: A binary one-to-one relationship has 2 arrows coming out of it</a:t>
            </a:r>
          </a:p>
          <a:p>
            <a:endParaRPr lang="en-US" b="1" i="1" dirty="0">
              <a:solidFill>
                <a:srgbClr val="FF0000"/>
              </a:solidFill>
            </a:endParaRPr>
          </a:p>
          <a:p>
            <a:r>
              <a:rPr lang="en-US" dirty="0"/>
              <a:t>We will discuss this case in greater detail in the unit dealing with relational implementation</a:t>
            </a:r>
          </a:p>
        </p:txBody>
      </p:sp>
    </p:spTree>
    <p:extLst>
      <p:ext uri="{BB962C8B-B14F-4D97-AF65-F5344CB8AC3E}">
        <p14:creationId xmlns:p14="http://schemas.microsoft.com/office/powerpoint/2010/main" val="3646281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Aggregation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85471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1923"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1924" name="Rectangle 4"/>
          <p:cNvSpPr>
            <a:spLocks noGrp="1" noChangeArrowheads="1"/>
          </p:cNvSpPr>
          <p:nvPr>
            <p:ph type="title"/>
          </p:nvPr>
        </p:nvSpPr>
        <p:spPr/>
        <p:txBody>
          <a:bodyPr/>
          <a:lstStyle/>
          <a:p>
            <a:r>
              <a:rPr lang="en-US" dirty="0"/>
              <a:t>Aggregation: Relationships as Entities</a:t>
            </a:r>
          </a:p>
        </p:txBody>
      </p:sp>
      <p:sp>
        <p:nvSpPr>
          <p:cNvPr id="81925" name="Rectangle 5"/>
          <p:cNvSpPr>
            <a:spLocks noGrp="1" noChangeArrowheads="1"/>
          </p:cNvSpPr>
          <p:nvPr>
            <p:ph type="body" idx="1"/>
          </p:nvPr>
        </p:nvSpPr>
        <p:spPr/>
        <p:txBody>
          <a:bodyPr/>
          <a:lstStyle/>
          <a:p>
            <a:r>
              <a:rPr lang="en-US" dirty="0"/>
              <a:t>It is sometimes natural to consider relationships as if they were entities. </a:t>
            </a:r>
          </a:p>
          <a:p>
            <a:r>
              <a:rPr lang="en-US" dirty="0"/>
              <a:t>This will allow us to let relationships to be treated as entities, e.g., participate in other “higher order” relationships</a:t>
            </a:r>
          </a:p>
          <a:p>
            <a:r>
              <a:rPr lang="en-US" dirty="0"/>
              <a:t>Here each instance of Buys needs to be approved by (at most) one agency</a:t>
            </a:r>
          </a:p>
          <a:p>
            <a:r>
              <a:rPr lang="en-US" dirty="0"/>
              <a:t>Relationship is “made into” an entity by putting it into a </a:t>
            </a:r>
            <a:r>
              <a:rPr lang="en-US" b="1" i="1" dirty="0">
                <a:solidFill>
                  <a:srgbClr val="FF0000"/>
                </a:solidFill>
              </a:rPr>
              <a:t>rectangle</a:t>
            </a:r>
            <a:r>
              <a:rPr lang="en-US" dirty="0"/>
              <a:t>; note </a:t>
            </a:r>
            <a:r>
              <a:rPr lang="en-US" b="1" i="1" dirty="0">
                <a:solidFill>
                  <a:srgbClr val="FF0000"/>
                </a:solidFill>
              </a:rPr>
              <a:t>that the edge between Buys and Approves touches the Buys rectangle but not the Buys diamond</a:t>
            </a:r>
            <a:r>
              <a:rPr lang="en-US" dirty="0"/>
              <a:t>, to make sure that we won’t get confused</a:t>
            </a:r>
            <a:endParaRPr lang="en-US" dirty="0">
              <a:solidFill>
                <a:srgbClr val="FF0000"/>
              </a:solidFill>
            </a:endParaRPr>
          </a:p>
        </p:txBody>
      </p:sp>
    </p:spTree>
    <p:extLst>
      <p:ext uri="{BB962C8B-B14F-4D97-AF65-F5344CB8AC3E}">
        <p14:creationId xmlns:p14="http://schemas.microsoft.com/office/powerpoint/2010/main" val="26257247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1923"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1924" name="Rectangle 4"/>
          <p:cNvSpPr>
            <a:spLocks noGrp="1" noChangeArrowheads="1"/>
          </p:cNvSpPr>
          <p:nvPr>
            <p:ph type="title"/>
          </p:nvPr>
        </p:nvSpPr>
        <p:spPr/>
        <p:txBody>
          <a:bodyPr/>
          <a:lstStyle/>
          <a:p>
            <a:r>
              <a:rPr lang="en-US" dirty="0"/>
              <a:t>Aggregation: Relationships as Entities</a:t>
            </a:r>
          </a:p>
        </p:txBody>
      </p:sp>
      <p:sp>
        <p:nvSpPr>
          <p:cNvPr id="81925" name="Rectangle 5"/>
          <p:cNvSpPr>
            <a:spLocks noGrp="1" noChangeArrowheads="1"/>
          </p:cNvSpPr>
          <p:nvPr>
            <p:ph type="body" idx="1"/>
          </p:nvPr>
        </p:nvSpPr>
        <p:spPr/>
        <p:txBody>
          <a:bodyPr/>
          <a:lstStyle/>
          <a:p>
            <a:r>
              <a:rPr lang="en-US" dirty="0"/>
              <a:t>Relationship is “made into” an entity by putting it into a </a:t>
            </a:r>
            <a:r>
              <a:rPr lang="en-US" b="1" i="1" dirty="0">
                <a:solidFill>
                  <a:srgbClr val="FF0000"/>
                </a:solidFill>
              </a:rPr>
              <a:t>rectangle</a:t>
            </a:r>
            <a:r>
              <a:rPr lang="en-US" dirty="0"/>
              <a:t>; note </a:t>
            </a:r>
            <a:r>
              <a:rPr lang="en-US" b="1" i="1" dirty="0">
                <a:solidFill>
                  <a:srgbClr val="FF0000"/>
                </a:solidFill>
              </a:rPr>
              <a:t>that the edge between Buys and Approves touches the Buys rectangle but not the Buys diamond</a:t>
            </a:r>
            <a:r>
              <a:rPr lang="en-US" dirty="0"/>
              <a:t>, to make sure that we won’t get confused</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Note: Sometimes the symbol of diamond in a rectangle is used to denote a so-called, associative entity</a:t>
            </a:r>
          </a:p>
        </p:txBody>
      </p:sp>
      <p:graphicFrame>
        <p:nvGraphicFramePr>
          <p:cNvPr id="2" name="Object 1">
            <a:extLst>
              <a:ext uri="{FF2B5EF4-FFF2-40B4-BE49-F238E27FC236}">
                <a16:creationId xmlns:a16="http://schemas.microsoft.com/office/drawing/2014/main" id="{9E55CB1A-3B53-4F3E-8201-73F1BEA0CE76}"/>
              </a:ext>
            </a:extLst>
          </p:cNvPr>
          <p:cNvGraphicFramePr>
            <a:graphicFrameLocks noChangeAspect="1"/>
          </p:cNvGraphicFramePr>
          <p:nvPr>
            <p:extLst>
              <p:ext uri="{D42A27DB-BD31-4B8C-83A1-F6EECF244321}">
                <p14:modId xmlns:p14="http://schemas.microsoft.com/office/powerpoint/2010/main" val="3550956461"/>
              </p:ext>
            </p:extLst>
          </p:nvPr>
        </p:nvGraphicFramePr>
        <p:xfrm>
          <a:off x="838200" y="5671400"/>
          <a:ext cx="5969000" cy="2024800"/>
        </p:xfrm>
        <a:graphic>
          <a:graphicData uri="http://schemas.openxmlformats.org/presentationml/2006/ole">
            <mc:AlternateContent xmlns:mc="http://schemas.openxmlformats.org/markup-compatibility/2006">
              <mc:Choice xmlns:v="urn:schemas-microsoft-com:vml" Requires="v">
                <p:oleObj name="Visio" r:id="rId3" imgW="6835642" imgH="2320529" progId="Visio.Drawing.11">
                  <p:embed/>
                </p:oleObj>
              </mc:Choice>
              <mc:Fallback>
                <p:oleObj name="Visio" r:id="rId3" imgW="6835642" imgH="2320529" progId="Visio.Drawing.11">
                  <p:embed/>
                  <p:pic>
                    <p:nvPicPr>
                      <p:cNvPr id="0" name=""/>
                      <p:cNvPicPr/>
                      <p:nvPr/>
                    </p:nvPicPr>
                    <p:blipFill>
                      <a:blip r:embed="rId4"/>
                      <a:stretch>
                        <a:fillRect/>
                      </a:stretch>
                    </p:blipFill>
                    <p:spPr>
                      <a:xfrm>
                        <a:off x="838200" y="5671400"/>
                        <a:ext cx="5969000" cy="2024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20B73B3-F94A-4E6B-B613-23AA438A9458}"/>
              </a:ext>
            </a:extLst>
          </p:cNvPr>
          <p:cNvGraphicFramePr>
            <a:graphicFrameLocks noChangeAspect="1"/>
          </p:cNvGraphicFramePr>
          <p:nvPr>
            <p:extLst>
              <p:ext uri="{D42A27DB-BD31-4B8C-83A1-F6EECF244321}">
                <p14:modId xmlns:p14="http://schemas.microsoft.com/office/powerpoint/2010/main" val="1932308816"/>
              </p:ext>
            </p:extLst>
          </p:nvPr>
        </p:nvGraphicFramePr>
        <p:xfrm>
          <a:off x="1676400" y="2818873"/>
          <a:ext cx="5969000" cy="2024800"/>
        </p:xfrm>
        <a:graphic>
          <a:graphicData uri="http://schemas.openxmlformats.org/presentationml/2006/ole">
            <mc:AlternateContent xmlns:mc="http://schemas.openxmlformats.org/markup-compatibility/2006">
              <mc:Choice xmlns:v="urn:schemas-microsoft-com:vml" Requires="v">
                <p:oleObj name="Visio" r:id="rId5" imgW="6832514" imgH="2317752" progId="Visio.Drawing.11">
                  <p:embed/>
                </p:oleObj>
              </mc:Choice>
              <mc:Fallback>
                <p:oleObj name="Visio" r:id="rId5" imgW="6832514" imgH="2317752" progId="Visio.Drawing.11">
                  <p:embed/>
                  <p:pic>
                    <p:nvPicPr>
                      <p:cNvPr id="2" name="Object 1">
                        <a:extLst>
                          <a:ext uri="{FF2B5EF4-FFF2-40B4-BE49-F238E27FC236}">
                            <a16:creationId xmlns:a16="http://schemas.microsoft.com/office/drawing/2014/main" id="{9E55CB1A-3B53-4F3E-8201-73F1BEA0CE76}"/>
                          </a:ext>
                        </a:extLst>
                      </p:cNvPr>
                      <p:cNvPicPr/>
                      <p:nvPr/>
                    </p:nvPicPr>
                    <p:blipFill>
                      <a:blip r:embed="rId6"/>
                      <a:stretch>
                        <a:fillRect/>
                      </a:stretch>
                    </p:blipFill>
                    <p:spPr>
                      <a:xfrm>
                        <a:off x="1676400" y="2818873"/>
                        <a:ext cx="5969000" cy="2024800"/>
                      </a:xfrm>
                      <a:prstGeom prst="rect">
                        <a:avLst/>
                      </a:prstGeom>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Weak Entities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552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Entity and Entity Set</a:t>
            </a:r>
          </a:p>
        </p:txBody>
      </p:sp>
      <p:sp>
        <p:nvSpPr>
          <p:cNvPr id="69635" name="Rectangle 3"/>
          <p:cNvSpPr>
            <a:spLocks noGrp="1" noChangeArrowheads="1"/>
          </p:cNvSpPr>
          <p:nvPr>
            <p:ph type="body" idx="1"/>
          </p:nvPr>
        </p:nvSpPr>
        <p:spPr/>
        <p:txBody>
          <a:bodyPr/>
          <a:lstStyle/>
          <a:p>
            <a:r>
              <a:rPr lang="en-US" b="1" i="1" dirty="0">
                <a:solidFill>
                  <a:srgbClr val="FF0000"/>
                </a:solidFill>
              </a:rPr>
              <a:t>Entity</a:t>
            </a:r>
            <a:r>
              <a:rPr lang="en-US" dirty="0"/>
              <a:t> is a “thing” that is distinguished from others in our application</a:t>
            </a:r>
          </a:p>
          <a:p>
            <a:pPr lvl="1"/>
            <a:r>
              <a:rPr lang="en-US" dirty="0"/>
              <a:t>Example: Alice</a:t>
            </a:r>
          </a:p>
          <a:p>
            <a:r>
              <a:rPr lang="en-US" dirty="0"/>
              <a:t>All entities of the same “type” form an </a:t>
            </a:r>
            <a:r>
              <a:rPr lang="en-US" b="1" i="1" dirty="0">
                <a:solidFill>
                  <a:srgbClr val="FF0000"/>
                </a:solidFill>
              </a:rPr>
              <a:t>entity set</a:t>
            </a:r>
            <a:r>
              <a:rPr lang="en-US" dirty="0"/>
              <a:t>; we use the term “type” informally</a:t>
            </a:r>
          </a:p>
          <a:p>
            <a:pPr lvl="1"/>
            <a:r>
              <a:rPr lang="en-US" dirty="0"/>
              <a:t>Example: Person (actually, a set of persons). Alice is an entity in this entity set</a:t>
            </a:r>
          </a:p>
          <a:p>
            <a:r>
              <a:rPr lang="en-US" dirty="0"/>
              <a:t>What types (entity sets) are appropriate for an application may be a little tricky sometimes</a:t>
            </a:r>
          </a:p>
          <a:p>
            <a:endParaRPr lang="en-US" dirty="0"/>
          </a:p>
          <a:p>
            <a:r>
              <a:rPr lang="en-US" dirty="0"/>
              <a:t>We will see examples soon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and Weak Entities</a:t>
            </a:r>
          </a:p>
        </p:txBody>
      </p:sp>
      <p:sp>
        <p:nvSpPr>
          <p:cNvPr id="3" name="Content Placeholder 2"/>
          <p:cNvSpPr>
            <a:spLocks noGrp="1"/>
          </p:cNvSpPr>
          <p:nvPr>
            <p:ph idx="1"/>
          </p:nvPr>
        </p:nvSpPr>
        <p:spPr/>
        <p:txBody>
          <a:bodyPr/>
          <a:lstStyle/>
          <a:p>
            <a:r>
              <a:rPr lang="en-US" dirty="0"/>
              <a:t>We have two entity sets</a:t>
            </a:r>
          </a:p>
          <a:p>
            <a:pPr lvl="1"/>
            <a:r>
              <a:rPr lang="en-US" dirty="0"/>
              <a:t>Man</a:t>
            </a:r>
          </a:p>
          <a:p>
            <a:pPr lvl="1"/>
            <a:r>
              <a:rPr lang="en-US" dirty="0"/>
              <a:t>Woman</a:t>
            </a:r>
          </a:p>
          <a:p>
            <a:r>
              <a:rPr lang="en-US" dirty="0"/>
              <a:t>Woman has a single attribute, SSN</a:t>
            </a:r>
          </a:p>
          <a:p>
            <a:r>
              <a:rPr lang="en-US" dirty="0"/>
              <a:t>Let us defer the discussion of the attributes of Man</a:t>
            </a:r>
          </a:p>
          <a:p>
            <a:r>
              <a:rPr lang="en-US" dirty="0"/>
              <a:t>A woman has 5 sons, among them Aarav and Wei, neither of the two is her eldest son and she writes the following in her will:</a:t>
            </a:r>
          </a:p>
          <a:p>
            <a:pPr marL="412750" lvl="1" indent="0">
              <a:buNone/>
            </a:pPr>
            <a:endParaRPr lang="en-US" dirty="0"/>
          </a:p>
          <a:p>
            <a:pPr marL="412750" lvl="1" indent="0">
              <a:buNone/>
            </a:pPr>
            <a:r>
              <a:rPr lang="en-US" dirty="0"/>
              <a:t>My SSN is 123-45-6789 and I leave $100 to my eldest son and $200 to my son Aarav and $300 to my son Wei …</a:t>
            </a:r>
          </a:p>
          <a:p>
            <a:pPr marL="412750" lvl="1" indent="0">
              <a:buNone/>
            </a:pPr>
            <a:endParaRPr lang="en-US" dirty="0"/>
          </a:p>
          <a:p>
            <a:pPr marL="412750" lvl="1" indent="0">
              <a:buNone/>
            </a:pPr>
            <a:endParaRPr lang="en-US" dirty="0"/>
          </a:p>
          <a:p>
            <a:pPr marL="342900" indent="-342900"/>
            <a:r>
              <a:rPr lang="en-US" dirty="0"/>
              <a:t>How do we identify these 3 men from among all the men in the universe? Let’s defer the answer for now</a:t>
            </a:r>
          </a:p>
          <a:p>
            <a:pPr marL="412750" lvl="1" indent="0">
              <a:buNone/>
            </a:pPr>
            <a:endParaRPr lang="en-US" dirty="0"/>
          </a:p>
        </p:txBody>
      </p:sp>
    </p:spTree>
    <p:extLst>
      <p:ext uri="{BB962C8B-B14F-4D97-AF65-F5344CB8AC3E}">
        <p14:creationId xmlns:p14="http://schemas.microsoft.com/office/powerpoint/2010/main" val="4097415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2947"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2948" name="Rectangle 4"/>
          <p:cNvSpPr>
            <a:spLocks noGrp="1" noChangeArrowheads="1"/>
          </p:cNvSpPr>
          <p:nvPr>
            <p:ph type="title"/>
          </p:nvPr>
        </p:nvSpPr>
        <p:spPr/>
        <p:txBody>
          <a:bodyPr/>
          <a:lstStyle/>
          <a:p>
            <a:r>
              <a:rPr lang="en-US" dirty="0"/>
              <a:t>Strong and Weak Entities</a:t>
            </a:r>
          </a:p>
        </p:txBody>
      </p:sp>
      <p:sp>
        <p:nvSpPr>
          <p:cNvPr id="82949" name="Rectangle 5"/>
          <p:cNvSpPr>
            <a:spLocks noGrp="1" noChangeArrowheads="1"/>
          </p:cNvSpPr>
          <p:nvPr>
            <p:ph type="body" idx="1"/>
          </p:nvPr>
        </p:nvSpPr>
        <p:spPr/>
        <p:txBody>
          <a:bodyPr/>
          <a:lstStyle/>
          <a:p>
            <a:r>
              <a:rPr lang="en-US" dirty="0"/>
              <a:t>A </a:t>
            </a:r>
            <a:r>
              <a:rPr lang="en-US" b="1" i="1" dirty="0">
                <a:solidFill>
                  <a:srgbClr val="FC0128"/>
                </a:solidFill>
              </a:rPr>
              <a:t>strong entity</a:t>
            </a:r>
            <a:r>
              <a:rPr lang="en-US" dirty="0"/>
              <a:t> (entity set): Its elements </a:t>
            </a:r>
            <a:r>
              <a:rPr lang="en-US" b="1" i="1" dirty="0">
                <a:solidFill>
                  <a:srgbClr val="FF0000"/>
                </a:solidFill>
              </a:rPr>
              <a:t>can be identified </a:t>
            </a:r>
            <a:r>
              <a:rPr lang="en-US" dirty="0"/>
              <a:t>by the values of their attributes, that is, a (primary) key can be made of its attributes</a:t>
            </a:r>
          </a:p>
          <a:p>
            <a:pPr>
              <a:buFont typeface="Monotype Sorts" pitchFamily="2" charset="2"/>
              <a:buNone/>
            </a:pPr>
            <a:r>
              <a:rPr lang="en-US" dirty="0"/>
              <a:t>	Without saying that, we assumed only such entities so far</a:t>
            </a:r>
          </a:p>
          <a:p>
            <a:r>
              <a:rPr lang="en-US" b="1" i="1" dirty="0">
                <a:solidFill>
                  <a:srgbClr val="FF0000"/>
                </a:solidFill>
              </a:rPr>
              <a:t>A weak entity</a:t>
            </a:r>
            <a:r>
              <a:rPr lang="en-US" dirty="0">
                <a:solidFill>
                  <a:srgbClr val="FF0000"/>
                </a:solidFill>
              </a:rPr>
              <a:t> </a:t>
            </a:r>
            <a:r>
              <a:rPr lang="en-US" dirty="0"/>
              <a:t>(entity set): Its elements </a:t>
            </a:r>
            <a:r>
              <a:rPr lang="en-US" b="1" i="1" dirty="0">
                <a:solidFill>
                  <a:srgbClr val="FF0000"/>
                </a:solidFill>
              </a:rPr>
              <a:t>cannot be identified </a:t>
            </a:r>
            <a:r>
              <a:rPr lang="en-US" dirty="0"/>
              <a:t>by the values of their attributes: that is, no primary key can be made from its own attributes</a:t>
            </a:r>
          </a:p>
          <a:p>
            <a:pPr>
              <a:buFont typeface="Monotype Sorts" pitchFamily="2" charset="2"/>
              <a:buNone/>
            </a:pPr>
            <a:r>
              <a:rPr lang="en-US" dirty="0"/>
              <a:t>	Such entities can be identified by a combination of their attributes and the relationship they have with an entity in another entity set</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a:t>Man as a Strong Entity</a:t>
            </a:r>
          </a:p>
        </p:txBody>
      </p:sp>
      <p:sp>
        <p:nvSpPr>
          <p:cNvPr id="24580" name="Rectangle 3"/>
          <p:cNvSpPr>
            <a:spLocks noGrp="1" noChangeArrowheads="1"/>
          </p:cNvSpPr>
          <p:nvPr>
            <p:ph type="body" idx="1"/>
          </p:nvPr>
        </p:nvSpPr>
        <p:spPr/>
        <p:txBody>
          <a:bodyPr/>
          <a:lstStyle/>
          <a:p>
            <a:r>
              <a:rPr lang="en-US" dirty="0"/>
              <a:t>Most entities are </a:t>
            </a:r>
            <a:r>
              <a:rPr lang="en-US" b="1" i="1" dirty="0">
                <a:solidFill>
                  <a:srgbClr val="FF0000"/>
                </a:solidFill>
              </a:rPr>
              <a:t>strong</a:t>
            </a:r>
            <a:r>
              <a:rPr lang="en-US" dirty="0"/>
              <a:t>: a specific entity can be distinguished from other entities based on the values of its attributes</a:t>
            </a:r>
          </a:p>
          <a:p>
            <a:r>
              <a:rPr lang="en-US" dirty="0"/>
              <a:t>We assume that every person has his/her own SSN</a:t>
            </a:r>
          </a:p>
          <a:p>
            <a:r>
              <a:rPr lang="en-US" dirty="0"/>
              <a:t>Woman is a strong entity as we can identify a specific woman based on her attributes. She has a primary key: her own SSN</a:t>
            </a:r>
          </a:p>
          <a:p>
            <a:r>
              <a:rPr lang="en-US" dirty="0"/>
              <a:t>Man is a strong entity as we can identify a specific man based on his attributes. He has a primary key: his own SSN</a:t>
            </a:r>
          </a:p>
          <a:p>
            <a:endParaRPr lang="en-US" dirty="0"/>
          </a:p>
        </p:txBody>
      </p:sp>
      <p:graphicFrame>
        <p:nvGraphicFramePr>
          <p:cNvPr id="24578" name="Object 4"/>
          <p:cNvGraphicFramePr>
            <a:graphicFrameLocks noGrp="1" noChangeAspect="1"/>
          </p:cNvGraphicFramePr>
          <p:nvPr>
            <p:ph sz="half" idx="4294967295"/>
            <p:extLst>
              <p:ext uri="{D42A27DB-BD31-4B8C-83A1-F6EECF244321}">
                <p14:modId xmlns:p14="http://schemas.microsoft.com/office/powerpoint/2010/main" val="2078111492"/>
              </p:ext>
            </p:extLst>
          </p:nvPr>
        </p:nvGraphicFramePr>
        <p:xfrm>
          <a:off x="1150938" y="5486400"/>
          <a:ext cx="7451725" cy="1458913"/>
        </p:xfrm>
        <a:graphic>
          <a:graphicData uri="http://schemas.openxmlformats.org/presentationml/2006/ole">
            <mc:AlternateContent xmlns:mc="http://schemas.openxmlformats.org/markup-compatibility/2006">
              <mc:Choice xmlns:v="urn:schemas-microsoft-com:vml" Requires="v">
                <p:oleObj name="Visio" r:id="rId3" imgW="6892587" imgH="1349172" progId="Visio.Drawing.11">
                  <p:embed/>
                </p:oleObj>
              </mc:Choice>
              <mc:Fallback>
                <p:oleObj name="Visio" r:id="rId3" imgW="6892587" imgH="1349172" progId="Visio.Drawing.11">
                  <p:embed/>
                  <p:pic>
                    <p:nvPicPr>
                      <p:cNvPr id="24578" name="Object 4"/>
                      <p:cNvPicPr>
                        <a:picLocks noChangeAspect="1" noChangeArrowheads="1"/>
                      </p:cNvPicPr>
                      <p:nvPr/>
                    </p:nvPicPr>
                    <p:blipFill>
                      <a:blip r:embed="rId4"/>
                      <a:srcRect/>
                      <a:stretch>
                        <a:fillRect/>
                      </a:stretch>
                    </p:blipFill>
                    <p:spPr bwMode="auto">
                      <a:xfrm>
                        <a:off x="1150938" y="5486400"/>
                        <a:ext cx="7451725"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dirty="0"/>
              <a:t>Man as a Weak Entity</a:t>
            </a:r>
          </a:p>
        </p:txBody>
      </p:sp>
      <p:sp>
        <p:nvSpPr>
          <p:cNvPr id="25604" name="Rectangle 3"/>
          <p:cNvSpPr>
            <a:spLocks noGrp="1" noChangeArrowheads="1"/>
          </p:cNvSpPr>
          <p:nvPr>
            <p:ph type="body" idx="1"/>
          </p:nvPr>
        </p:nvSpPr>
        <p:spPr/>
        <p:txBody>
          <a:bodyPr/>
          <a:lstStyle/>
          <a:p>
            <a:r>
              <a:rPr lang="en-US" dirty="0"/>
              <a:t>We assume that women are given SSNs</a:t>
            </a:r>
          </a:p>
          <a:p>
            <a:r>
              <a:rPr lang="en-US" dirty="0"/>
              <a:t>Men are not given SSNs; they </a:t>
            </a:r>
            <a:r>
              <a:rPr lang="en-US" b="1" i="1" dirty="0">
                <a:solidFill>
                  <a:srgbClr val="FF0000"/>
                </a:solidFill>
              </a:rPr>
              <a:t>have first names only, but for each we know who the mother</a:t>
            </a:r>
            <a:r>
              <a:rPr lang="en-US" dirty="0"/>
              <a:t> is (that is, we know the SSN of the man’s mother)</a:t>
            </a:r>
          </a:p>
          <a:p>
            <a:r>
              <a:rPr lang="en-US" dirty="0"/>
              <a:t>Man is a </a:t>
            </a:r>
            <a:r>
              <a:rPr lang="en-US" b="1" i="1" dirty="0">
                <a:solidFill>
                  <a:srgbClr val="FF0000"/>
                </a:solidFill>
              </a:rPr>
              <a:t>weak</a:t>
            </a:r>
            <a:r>
              <a:rPr lang="en-US" dirty="0"/>
              <a:t> entity as we cannot identify a specific man based on his own  attributes </a:t>
            </a:r>
          </a:p>
          <a:p>
            <a:r>
              <a:rPr lang="en-US" dirty="0"/>
              <a:t>Many women could have a son named Bob, so there are many men named Bob</a:t>
            </a:r>
          </a:p>
          <a:p>
            <a:r>
              <a:rPr lang="en-US" dirty="0"/>
              <a:t>However, if a woman </a:t>
            </a:r>
            <a:r>
              <a:rPr lang="en-US" b="1" i="1" dirty="0">
                <a:solidFill>
                  <a:srgbClr val="FF0000"/>
                </a:solidFill>
              </a:rPr>
              <a:t>never gives a specific personal name to more than one of her sons</a:t>
            </a:r>
            <a:r>
              <a:rPr lang="en-US" dirty="0"/>
              <a:t>, a man can be identified by his name and by his mother’s SSN</a:t>
            </a:r>
          </a:p>
          <a:p>
            <a:r>
              <a:rPr lang="en-US" b="1" i="1" dirty="0">
                <a:solidFill>
                  <a:srgbClr val="FF0000"/>
                </a:solidFill>
              </a:rPr>
              <a:t>Note double underline and thick lines indicating the above</a:t>
            </a:r>
          </a:p>
        </p:txBody>
      </p:sp>
      <p:pic>
        <p:nvPicPr>
          <p:cNvPr id="5" name="Picture 4">
            <a:extLst>
              <a:ext uri="{FF2B5EF4-FFF2-40B4-BE49-F238E27FC236}">
                <a16:creationId xmlns:a16="http://schemas.microsoft.com/office/drawing/2014/main" id="{8EF9DD0D-60F0-4041-8835-329D8D902A2B}"/>
              </a:ext>
            </a:extLst>
          </p:cNvPr>
          <p:cNvPicPr>
            <a:picLocks noChangeAspect="1"/>
          </p:cNvPicPr>
          <p:nvPr/>
        </p:nvPicPr>
        <p:blipFill>
          <a:blip r:embed="rId3"/>
          <a:stretch>
            <a:fillRect/>
          </a:stretch>
        </p:blipFill>
        <p:spPr>
          <a:xfrm>
            <a:off x="2466975" y="6019800"/>
            <a:ext cx="5124450" cy="11811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dirty="0"/>
              <a:t>Man as a Weak Entity</a:t>
            </a:r>
          </a:p>
        </p:txBody>
      </p:sp>
      <p:sp>
        <p:nvSpPr>
          <p:cNvPr id="83971" name="Content Placeholder 2"/>
          <p:cNvSpPr>
            <a:spLocks noGrp="1"/>
          </p:cNvSpPr>
          <p:nvPr>
            <p:ph idx="1"/>
          </p:nvPr>
        </p:nvSpPr>
        <p:spPr/>
        <p:txBody>
          <a:bodyPr/>
          <a:lstStyle/>
          <a:p>
            <a:r>
              <a:rPr lang="en-US" dirty="0"/>
              <a:t>We could have the following situation of 2 mothers: one with 2 sons, and one with 3 sons, when we gave people also heights in inches (just to have additional attributes that are not necessary for identification)</a:t>
            </a:r>
          </a:p>
          <a:p>
            <a:endParaRPr lang="en-US" dirty="0"/>
          </a:p>
          <a:p>
            <a:r>
              <a:rPr lang="en-US" dirty="0"/>
              <a:t>SSN: 070-43-1234, height: 65</a:t>
            </a:r>
          </a:p>
          <a:p>
            <a:pPr lvl="1"/>
            <a:r>
              <a:rPr lang="en-US" dirty="0"/>
              <a:t>Name: Bob, height 35</a:t>
            </a:r>
          </a:p>
          <a:p>
            <a:pPr lvl="1"/>
            <a:r>
              <a:rPr lang="en-US" dirty="0"/>
              <a:t>Name: Dao-I, height 35</a:t>
            </a:r>
          </a:p>
          <a:p>
            <a:endParaRPr lang="en-US" dirty="0"/>
          </a:p>
          <a:p>
            <a:r>
              <a:rPr lang="en-US" dirty="0"/>
              <a:t>SSN: 056-35-4321, height 68</a:t>
            </a:r>
          </a:p>
          <a:p>
            <a:pPr lvl="1"/>
            <a:r>
              <a:rPr lang="en-US" dirty="0"/>
              <a:t>Name: Bob, height 35</a:t>
            </a:r>
          </a:p>
          <a:p>
            <a:pPr lvl="1"/>
            <a:r>
              <a:rPr lang="en-US" dirty="0"/>
              <a:t>Name: Mohammed, height 45</a:t>
            </a:r>
          </a:p>
          <a:p>
            <a:pPr lvl="1"/>
            <a:r>
              <a:rPr lang="en-US" dirty="0"/>
              <a:t>Name: Vijay, height 84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Man as a Weak Entity</a:t>
            </a:r>
          </a:p>
        </p:txBody>
      </p:sp>
      <p:sp>
        <p:nvSpPr>
          <p:cNvPr id="26628" name="Rectangle 3"/>
          <p:cNvSpPr>
            <a:spLocks noGrp="1" noChangeArrowheads="1"/>
          </p:cNvSpPr>
          <p:nvPr>
            <p:ph type="body" idx="1"/>
          </p:nvPr>
        </p:nvSpPr>
        <p:spPr/>
        <p:txBody>
          <a:bodyPr/>
          <a:lstStyle/>
          <a:p>
            <a:r>
              <a:rPr lang="en-US" dirty="0"/>
              <a:t>Assume that a woman does not have more than one son with a specific first name</a:t>
            </a:r>
          </a:p>
          <a:p>
            <a:r>
              <a:rPr lang="en-US" dirty="0"/>
              <a:t>Name becomes a </a:t>
            </a:r>
            <a:r>
              <a:rPr lang="en-US" b="1" i="1" dirty="0">
                <a:solidFill>
                  <a:srgbClr val="FC0128"/>
                </a:solidFill>
              </a:rPr>
              <a:t>discriminator; a discriminator cannot be NULL</a:t>
            </a:r>
            <a:endParaRPr lang="en-US" dirty="0"/>
          </a:p>
          <a:p>
            <a:r>
              <a:rPr lang="en-US" dirty="0"/>
              <a:t>Man can be identified by the combination of:</a:t>
            </a:r>
          </a:p>
          <a:p>
            <a:pPr lvl="1"/>
            <a:r>
              <a:rPr lang="en-US" dirty="0"/>
              <a:t>The Woman to whom he is related under the Son relationship. This is indicated by thick lines around Son (it is weak). Thick line connecting Man to Son indicates the relationship is total on Man (every Man participates) and it used for identification</a:t>
            </a:r>
          </a:p>
          <a:p>
            <a:pPr lvl="1"/>
            <a:r>
              <a:rPr lang="en-US" dirty="0"/>
              <a:t>His Name. The Name is now a </a:t>
            </a:r>
            <a:r>
              <a:rPr lang="en-US" b="1" i="1" dirty="0">
                <a:solidFill>
                  <a:srgbClr val="FF0000"/>
                </a:solidFill>
              </a:rPr>
              <a:t>discriminator;</a:t>
            </a:r>
            <a:r>
              <a:rPr lang="en-US" dirty="0"/>
              <a:t> </a:t>
            </a:r>
            <a:r>
              <a:rPr lang="en-US" b="1" dirty="0">
                <a:solidFill>
                  <a:srgbClr val="FC0128"/>
                </a:solidFill>
              </a:rPr>
              <a:t>this is indicated by double underline</a:t>
            </a:r>
            <a:endParaRPr lang="en-US" b="1" u="sng" dirty="0">
              <a:solidFill>
                <a:srgbClr val="FC0128"/>
              </a:solidFill>
            </a:endParaRPr>
          </a:p>
          <a:p>
            <a:r>
              <a:rPr lang="en-US" dirty="0"/>
              <a:t>We add an arrowhead for consistency, although we know that semantically the relationship must be many-to-one</a:t>
            </a:r>
          </a:p>
          <a:p>
            <a:pPr lvl="1"/>
            <a:endParaRPr lang="en-US" dirty="0"/>
          </a:p>
          <a:p>
            <a:endParaRPr lang="en-US" dirty="0"/>
          </a:p>
        </p:txBody>
      </p:sp>
      <p:pic>
        <p:nvPicPr>
          <p:cNvPr id="5" name="Picture 4">
            <a:extLst>
              <a:ext uri="{FF2B5EF4-FFF2-40B4-BE49-F238E27FC236}">
                <a16:creationId xmlns:a16="http://schemas.microsoft.com/office/drawing/2014/main" id="{81413CCD-896B-4DDB-8319-D638E35BF3C0}"/>
              </a:ext>
            </a:extLst>
          </p:cNvPr>
          <p:cNvPicPr>
            <a:picLocks noChangeAspect="1"/>
          </p:cNvPicPr>
          <p:nvPr/>
        </p:nvPicPr>
        <p:blipFill>
          <a:blip r:embed="rId3"/>
          <a:stretch>
            <a:fillRect/>
          </a:stretch>
        </p:blipFill>
        <p:spPr>
          <a:xfrm>
            <a:off x="3181350" y="6019800"/>
            <a:ext cx="5124450" cy="1181100"/>
          </a:xfrm>
          <a:prstGeom prst="rect">
            <a:avLst/>
          </a:prstGeom>
        </p:spPr>
      </p:pic>
    </p:spTree>
    <p:extLst>
      <p:ext uri="{BB962C8B-B14F-4D97-AF65-F5344CB8AC3E}">
        <p14:creationId xmlns:p14="http://schemas.microsoft.com/office/powerpoint/2010/main" val="3126490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10A-CE38-41A9-AE25-6D58B6E318FE}"/>
              </a:ext>
            </a:extLst>
          </p:cNvPr>
          <p:cNvSpPr>
            <a:spLocks noGrp="1"/>
          </p:cNvSpPr>
          <p:nvPr>
            <p:ph type="title"/>
          </p:nvPr>
        </p:nvSpPr>
        <p:spPr/>
        <p:txBody>
          <a:bodyPr/>
          <a:lstStyle/>
          <a:p>
            <a:r>
              <a:rPr lang="en-US" dirty="0"/>
              <a:t>Man as a Weak Entity</a:t>
            </a:r>
          </a:p>
        </p:txBody>
      </p:sp>
      <p:sp>
        <p:nvSpPr>
          <p:cNvPr id="3" name="Content Placeholder 2">
            <a:extLst>
              <a:ext uri="{FF2B5EF4-FFF2-40B4-BE49-F238E27FC236}">
                <a16:creationId xmlns:a16="http://schemas.microsoft.com/office/drawing/2014/main" id="{103D5842-9107-48F1-B261-0BB0AC90BF2E}"/>
              </a:ext>
            </a:extLst>
          </p:cNvPr>
          <p:cNvSpPr>
            <a:spLocks noGrp="1"/>
          </p:cNvSpPr>
          <p:nvPr>
            <p:ph idx="1"/>
          </p:nvPr>
        </p:nvSpPr>
        <p:spPr/>
        <p:txBody>
          <a:bodyPr/>
          <a:lstStyle/>
          <a:p>
            <a:r>
              <a:rPr lang="en-US" b="1" i="1" dirty="0">
                <a:solidFill>
                  <a:srgbClr val="FF0000"/>
                </a:solidFill>
              </a:rPr>
              <a:t>Discriminator</a:t>
            </a:r>
            <a:r>
              <a:rPr lang="en-US" dirty="0"/>
              <a:t> is used to distinguish among Men related to the Woman</a:t>
            </a:r>
          </a:p>
          <a:p>
            <a:r>
              <a:rPr lang="en-US" dirty="0"/>
              <a:t>It is always known, similarly to the primary key of strong entities</a:t>
            </a:r>
          </a:p>
          <a:p>
            <a:r>
              <a:rPr lang="en-US" dirty="0"/>
              <a:t>This is the first meaning of discriminator</a:t>
            </a:r>
          </a:p>
          <a:p>
            <a:r>
              <a:rPr lang="en-US" dirty="0"/>
              <a:t>There is another meaning, which we will see when we study the ISA relationship</a:t>
            </a:r>
          </a:p>
          <a:p>
            <a:r>
              <a:rPr lang="en-US" dirty="0"/>
              <a:t>The term is, unfortunately, overloaded, as the two meaning are not related</a:t>
            </a:r>
          </a:p>
          <a:p>
            <a:r>
              <a:rPr lang="en-US" dirty="0"/>
              <a:t>Note that the term “discriminate” has no negative connotations per se</a:t>
            </a:r>
          </a:p>
          <a:p>
            <a:pPr lvl="1"/>
            <a:r>
              <a:rPr lang="en-US" dirty="0"/>
              <a:t>“[T]o recognize that there is a difference between people or things; to show a difference between people or things”. From </a:t>
            </a:r>
            <a:r>
              <a:rPr lang="en-US" dirty="0">
                <a:hlinkClick r:id="rId2"/>
              </a:rPr>
              <a:t>https://www.oxfordlearnersdictionaries.com/us/definition/american_english/discriminate#:~:text=1%5Bintransitive%2C%20transitive%5D%20to,discriminate%20(between%20A%20and%20B)</a:t>
            </a:r>
            <a:endParaRPr lang="en-US" dirty="0"/>
          </a:p>
        </p:txBody>
      </p:sp>
    </p:spTree>
    <p:extLst>
      <p:ext uri="{BB962C8B-B14F-4D97-AF65-F5344CB8AC3E}">
        <p14:creationId xmlns:p14="http://schemas.microsoft.com/office/powerpoint/2010/main" val="11730836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dirty="0"/>
              <a:t>Man as a Weak Entity</a:t>
            </a:r>
          </a:p>
        </p:txBody>
      </p:sp>
      <p:sp>
        <p:nvSpPr>
          <p:cNvPr id="27652" name="Rectangle 3"/>
          <p:cNvSpPr>
            <a:spLocks noGrp="1" noChangeArrowheads="1"/>
          </p:cNvSpPr>
          <p:nvPr>
            <p:ph type="body" idx="1"/>
          </p:nvPr>
        </p:nvSpPr>
        <p:spPr/>
        <p:txBody>
          <a:bodyPr/>
          <a:lstStyle/>
          <a:p>
            <a:r>
              <a:rPr lang="en-US" dirty="0"/>
              <a:t>We need to specify for a weak entity </a:t>
            </a:r>
            <a:r>
              <a:rPr lang="en-US" b="1" dirty="0">
                <a:solidFill>
                  <a:srgbClr val="FC0128"/>
                </a:solidFill>
              </a:rPr>
              <a:t>through which relationship it is identified; this is done by using thick lines</a:t>
            </a:r>
          </a:p>
          <a:p>
            <a:r>
              <a:rPr lang="en-US" dirty="0"/>
              <a:t>Otherwise, we do not know whether Man is identified through Son or through Works</a:t>
            </a:r>
          </a:p>
        </p:txBody>
      </p:sp>
      <p:graphicFrame>
        <p:nvGraphicFramePr>
          <p:cNvPr id="3" name="Object 2">
            <a:extLst>
              <a:ext uri="{FF2B5EF4-FFF2-40B4-BE49-F238E27FC236}">
                <a16:creationId xmlns:a16="http://schemas.microsoft.com/office/drawing/2014/main" id="{5F135EAD-0D1F-4A33-BCC5-FA7A3CAA5567}"/>
              </a:ext>
            </a:extLst>
          </p:cNvPr>
          <p:cNvGraphicFramePr>
            <a:graphicFrameLocks noChangeAspect="1"/>
          </p:cNvGraphicFramePr>
          <p:nvPr>
            <p:extLst>
              <p:ext uri="{D42A27DB-BD31-4B8C-83A1-F6EECF244321}">
                <p14:modId xmlns:p14="http://schemas.microsoft.com/office/powerpoint/2010/main" val="3302672317"/>
              </p:ext>
            </p:extLst>
          </p:nvPr>
        </p:nvGraphicFramePr>
        <p:xfrm>
          <a:off x="1122363" y="4137025"/>
          <a:ext cx="7815262" cy="2492375"/>
        </p:xfrm>
        <a:graphic>
          <a:graphicData uri="http://schemas.openxmlformats.org/presentationml/2006/ole">
            <mc:AlternateContent xmlns:mc="http://schemas.openxmlformats.org/markup-compatibility/2006">
              <mc:Choice xmlns:v="urn:schemas-microsoft-com:vml" Requires="v">
                <p:oleObj name="Visio" r:id="rId3" imgW="7815340" imgH="2492651" progId="Visio.Drawing.11">
                  <p:embed/>
                </p:oleObj>
              </mc:Choice>
              <mc:Fallback>
                <p:oleObj name="Visio" r:id="rId3" imgW="7815340" imgH="2492651" progId="Visio.Drawing.11">
                  <p:embed/>
                  <p:pic>
                    <p:nvPicPr>
                      <p:cNvPr id="0" name=""/>
                      <p:cNvPicPr/>
                      <p:nvPr/>
                    </p:nvPicPr>
                    <p:blipFill>
                      <a:blip r:embed="rId4"/>
                      <a:stretch>
                        <a:fillRect/>
                      </a:stretch>
                    </p:blipFill>
                    <p:spPr>
                      <a:xfrm>
                        <a:off x="1122363" y="4137025"/>
                        <a:ext cx="7815262" cy="2492375"/>
                      </a:xfrm>
                      <a:prstGeom prst="rect">
                        <a:avLst/>
                      </a:prstGeom>
                    </p:spPr>
                  </p:pic>
                </p:oleObj>
              </mc:Fallback>
            </mc:AlternateContent>
          </a:graphicData>
        </a:graphic>
      </p:graphicFrame>
    </p:spTree>
    <p:extLst>
      <p:ext uri="{BB962C8B-B14F-4D97-AF65-F5344CB8AC3E}">
        <p14:creationId xmlns:p14="http://schemas.microsoft.com/office/powerpoint/2010/main" val="3457792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dirty="0"/>
              <a:t>Man as a Weak Entity</a:t>
            </a:r>
          </a:p>
        </p:txBody>
      </p:sp>
      <p:sp>
        <p:nvSpPr>
          <p:cNvPr id="27652" name="Rectangle 3"/>
          <p:cNvSpPr>
            <a:spLocks noGrp="1" noChangeArrowheads="1"/>
          </p:cNvSpPr>
          <p:nvPr>
            <p:ph type="body" idx="1"/>
          </p:nvPr>
        </p:nvSpPr>
        <p:spPr/>
        <p:txBody>
          <a:bodyPr/>
          <a:lstStyle/>
          <a:p>
            <a:r>
              <a:rPr lang="en-US" dirty="0"/>
              <a:t>We need to specify for a weak entity </a:t>
            </a:r>
            <a:r>
              <a:rPr lang="en-US" b="1" dirty="0">
                <a:solidFill>
                  <a:srgbClr val="FC0128"/>
                </a:solidFill>
              </a:rPr>
              <a:t>through which relationship it is identified; this is done by using thick lines</a:t>
            </a:r>
          </a:p>
          <a:p>
            <a:r>
              <a:rPr lang="en-US" dirty="0"/>
              <a:t>Otherwise, we do not know whether Man is identified through Son or through Works</a:t>
            </a:r>
          </a:p>
          <a:p>
            <a:endParaRPr lang="en-US" dirty="0"/>
          </a:p>
          <a:p>
            <a:endParaRPr lang="en-US" dirty="0"/>
          </a:p>
          <a:p>
            <a:endParaRPr lang="en-US" dirty="0"/>
          </a:p>
          <a:p>
            <a:endParaRPr lang="en-US" dirty="0"/>
          </a:p>
          <a:p>
            <a:endParaRPr lang="en-US" dirty="0"/>
          </a:p>
          <a:p>
            <a:endParaRPr lang="en-US" dirty="0"/>
          </a:p>
          <a:p>
            <a:endParaRPr lang="en-US" dirty="0"/>
          </a:p>
          <a:p>
            <a:r>
              <a:rPr lang="en-US" dirty="0"/>
              <a:t>Thick lines for the relationship are sufficient; not necessary to have thick lines in other parts of the diagram</a:t>
            </a:r>
          </a:p>
        </p:txBody>
      </p:sp>
      <p:graphicFrame>
        <p:nvGraphicFramePr>
          <p:cNvPr id="3" name="Object 2">
            <a:extLst>
              <a:ext uri="{FF2B5EF4-FFF2-40B4-BE49-F238E27FC236}">
                <a16:creationId xmlns:a16="http://schemas.microsoft.com/office/drawing/2014/main" id="{4858B441-25AB-490C-B771-DA82240DCDB2}"/>
              </a:ext>
            </a:extLst>
          </p:cNvPr>
          <p:cNvGraphicFramePr>
            <a:graphicFrameLocks noChangeAspect="1"/>
          </p:cNvGraphicFramePr>
          <p:nvPr>
            <p:extLst>
              <p:ext uri="{D42A27DB-BD31-4B8C-83A1-F6EECF244321}">
                <p14:modId xmlns:p14="http://schemas.microsoft.com/office/powerpoint/2010/main" val="4157660257"/>
              </p:ext>
            </p:extLst>
          </p:nvPr>
        </p:nvGraphicFramePr>
        <p:xfrm>
          <a:off x="1111250" y="3200400"/>
          <a:ext cx="7835900" cy="2476500"/>
        </p:xfrm>
        <a:graphic>
          <a:graphicData uri="http://schemas.openxmlformats.org/presentationml/2006/ole">
            <mc:AlternateContent xmlns:mc="http://schemas.openxmlformats.org/markup-compatibility/2006">
              <mc:Choice xmlns:v="urn:schemas-microsoft-com:vml" Requires="v">
                <p:oleObj name="Visio" r:id="rId3" imgW="7835149" imgH="2476688" progId="Visio.Drawing.11">
                  <p:embed/>
                </p:oleObj>
              </mc:Choice>
              <mc:Fallback>
                <p:oleObj name="Visio" r:id="rId3" imgW="7835149" imgH="2476688" progId="Visio.Drawing.11">
                  <p:embed/>
                  <p:pic>
                    <p:nvPicPr>
                      <p:cNvPr id="0" name=""/>
                      <p:cNvPicPr/>
                      <p:nvPr/>
                    </p:nvPicPr>
                    <p:blipFill>
                      <a:blip r:embed="rId4"/>
                      <a:stretch>
                        <a:fillRect/>
                      </a:stretch>
                    </p:blipFill>
                    <p:spPr>
                      <a:xfrm>
                        <a:off x="1111250" y="3200400"/>
                        <a:ext cx="7835900" cy="2476500"/>
                      </a:xfrm>
                      <a:prstGeom prst="rect">
                        <a:avLst/>
                      </a:prstGeom>
                    </p:spPr>
                  </p:pic>
                </p:oleObj>
              </mc:Fallback>
            </mc:AlternateContent>
          </a:graphicData>
        </a:graphic>
      </p:graphicFrame>
    </p:spTree>
    <p:extLst>
      <p:ext uri="{BB962C8B-B14F-4D97-AF65-F5344CB8AC3E}">
        <p14:creationId xmlns:p14="http://schemas.microsoft.com/office/powerpoint/2010/main" val="4103911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dirty="0"/>
              <a:t>Man as a Weak Entity</a:t>
            </a:r>
          </a:p>
        </p:txBody>
      </p:sp>
      <p:sp>
        <p:nvSpPr>
          <p:cNvPr id="28676" name="Rectangle 3"/>
          <p:cNvSpPr>
            <a:spLocks noGrp="1" noChangeArrowheads="1"/>
          </p:cNvSpPr>
          <p:nvPr>
            <p:ph type="body" idx="1"/>
          </p:nvPr>
        </p:nvSpPr>
        <p:spPr/>
        <p:txBody>
          <a:bodyPr/>
          <a:lstStyle/>
          <a:p>
            <a:r>
              <a:rPr lang="en-US" dirty="0"/>
              <a:t>Sometimes a discriminator is not needed</a:t>
            </a:r>
          </a:p>
          <a:p>
            <a:r>
              <a:rPr lang="en-US" dirty="0"/>
              <a:t>We are only interested in men who happen to be first sons of women</a:t>
            </a:r>
          </a:p>
          <a:p>
            <a:r>
              <a:rPr lang="en-US" dirty="0"/>
              <a:t>Every Woman has at most one First Son</a:t>
            </a:r>
          </a:p>
          <a:p>
            <a:r>
              <a:rPr lang="en-US" dirty="0"/>
              <a:t>So, we do not need to have Name for Man (if we do not want to store it, but if we do store it, </a:t>
            </a:r>
            <a:r>
              <a:rPr lang="en-US" b="1" i="1" dirty="0">
                <a:solidFill>
                  <a:srgbClr val="FF0000"/>
                </a:solidFill>
              </a:rPr>
              <a:t>it is not a discriminator</a:t>
            </a:r>
            <a:r>
              <a:rPr lang="en-US" dirty="0"/>
              <a:t>)</a:t>
            </a:r>
          </a:p>
          <a:p>
            <a:endParaRPr lang="en-US" dirty="0"/>
          </a:p>
          <a:p>
            <a:endParaRPr lang="en-US" dirty="0"/>
          </a:p>
          <a:p>
            <a:endParaRPr lang="en-US" dirty="0"/>
          </a:p>
          <a:p>
            <a:r>
              <a:rPr lang="en-US" dirty="0"/>
              <a:t>Note an arrowhead to the left: each Woman has at most one First Son</a:t>
            </a:r>
          </a:p>
          <a:p>
            <a:pPr lvl="1"/>
            <a:r>
              <a:rPr lang="en-US" dirty="0"/>
              <a:t>This has nothing to do with Man being a weak entity in our design; it is just a semantic fact about the world</a:t>
            </a:r>
          </a:p>
          <a:p>
            <a:pPr lvl="1"/>
            <a:r>
              <a:rPr lang="en-US" dirty="0"/>
              <a:t>This is a one-to-one mapping</a:t>
            </a:r>
          </a:p>
        </p:txBody>
      </p:sp>
      <p:graphicFrame>
        <p:nvGraphicFramePr>
          <p:cNvPr id="4" name="Object 3">
            <a:extLst>
              <a:ext uri="{FF2B5EF4-FFF2-40B4-BE49-F238E27FC236}">
                <a16:creationId xmlns:a16="http://schemas.microsoft.com/office/drawing/2014/main" id="{A3B8F69C-3AF7-4189-B0F0-DE55E0A314FF}"/>
              </a:ext>
            </a:extLst>
          </p:cNvPr>
          <p:cNvGraphicFramePr>
            <a:graphicFrameLocks noChangeAspect="1"/>
          </p:cNvGraphicFramePr>
          <p:nvPr>
            <p:extLst>
              <p:ext uri="{D42A27DB-BD31-4B8C-83A1-F6EECF244321}">
                <p14:modId xmlns:p14="http://schemas.microsoft.com/office/powerpoint/2010/main" val="344329981"/>
              </p:ext>
            </p:extLst>
          </p:nvPr>
        </p:nvGraphicFramePr>
        <p:xfrm>
          <a:off x="3124200" y="3733800"/>
          <a:ext cx="5992813" cy="1363663"/>
        </p:xfrm>
        <a:graphic>
          <a:graphicData uri="http://schemas.openxmlformats.org/presentationml/2006/ole">
            <mc:AlternateContent xmlns:mc="http://schemas.openxmlformats.org/markup-compatibility/2006">
              <mc:Choice xmlns:v="urn:schemas-microsoft-com:vml" Requires="v">
                <p:oleObj name="Visio" r:id="rId3" imgW="5992873" imgH="1363445" progId="Visio.Drawing.11">
                  <p:embed/>
                </p:oleObj>
              </mc:Choice>
              <mc:Fallback>
                <p:oleObj name="Visio" r:id="rId3" imgW="5992873" imgH="1363445" progId="Visio.Drawing.11">
                  <p:embed/>
                  <p:pic>
                    <p:nvPicPr>
                      <p:cNvPr id="0" name=""/>
                      <p:cNvPicPr/>
                      <p:nvPr/>
                    </p:nvPicPr>
                    <p:blipFill>
                      <a:blip r:embed="rId4"/>
                      <a:stretch>
                        <a:fillRect/>
                      </a:stretch>
                    </p:blipFill>
                    <p:spPr>
                      <a:xfrm>
                        <a:off x="3124200" y="3733800"/>
                        <a:ext cx="5992813" cy="1363663"/>
                      </a:xfrm>
                      <a:prstGeom prst="rect">
                        <a:avLst/>
                      </a:prstGeom>
                    </p:spPr>
                  </p:pic>
                </p:oleObj>
              </mc:Fallback>
            </mc:AlternateContent>
          </a:graphicData>
        </a:graphic>
      </p:graphicFrame>
    </p:spTree>
    <p:extLst>
      <p:ext uri="{BB962C8B-B14F-4D97-AF65-F5344CB8AC3E}">
        <p14:creationId xmlns:p14="http://schemas.microsoft.com/office/powerpoint/2010/main" val="414926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Entity and Entity Set</a:t>
            </a:r>
          </a:p>
        </p:txBody>
      </p:sp>
      <p:sp>
        <p:nvSpPr>
          <p:cNvPr id="1028" name="Rectangle 3"/>
          <p:cNvSpPr>
            <a:spLocks noGrp="1" noChangeArrowheads="1"/>
          </p:cNvSpPr>
          <p:nvPr>
            <p:ph type="body" sz="half" idx="1"/>
          </p:nvPr>
        </p:nvSpPr>
        <p:spPr>
          <a:xfrm>
            <a:off x="685800" y="1219200"/>
            <a:ext cx="8534400" cy="5562600"/>
          </a:xfrm>
        </p:spPr>
        <p:txBody>
          <a:bodyPr/>
          <a:lstStyle/>
          <a:p>
            <a:pPr>
              <a:buFont typeface="Wingdings" panose="05000000000000000000" pitchFamily="2" charset="2"/>
              <a:buChar char="§"/>
            </a:pPr>
            <a:r>
              <a:rPr lang="en-US" dirty="0"/>
              <a:t>Pictorially, an entity set is denoted by a </a:t>
            </a:r>
            <a:r>
              <a:rPr lang="en-US" b="1" i="1" dirty="0">
                <a:solidFill>
                  <a:srgbClr val="FF0000"/>
                </a:solidFill>
              </a:rPr>
              <a:t>rectangle</a:t>
            </a:r>
            <a:r>
              <a:rPr lang="en-US" dirty="0"/>
              <a:t> with its type written inside</a:t>
            </a:r>
          </a:p>
          <a:p>
            <a:pPr lvl="1">
              <a:buFont typeface="Wingdings" panose="05000000000000000000" pitchFamily="2" charset="2"/>
              <a:buChar char="§"/>
            </a:pPr>
            <a:r>
              <a:rPr lang="en-US" dirty="0"/>
              <a:t>It contains the relevant entities</a:t>
            </a:r>
          </a:p>
          <a:p>
            <a:pPr lvl="1">
              <a:buFont typeface="Wingdings" panose="05000000000000000000" pitchFamily="2" charset="2"/>
              <a:buChar char="§"/>
            </a:pPr>
            <a:r>
              <a:rPr lang="en-US" dirty="0"/>
              <a:t>Example: Person contains all the “relevant” individual persons</a:t>
            </a:r>
          </a:p>
          <a:p>
            <a:pPr>
              <a:buFont typeface="Wingdings" panose="05000000000000000000" pitchFamily="2" charset="2"/>
              <a:buChar char="§"/>
            </a:pPr>
            <a:r>
              <a:rPr lang="en-US" dirty="0"/>
              <a:t>By convention, singular noun, though we may not adhere to this convention if not adhering to it makes things clearer</a:t>
            </a:r>
          </a:p>
          <a:p>
            <a:pPr>
              <a:buFont typeface="Wingdings" panose="05000000000000000000" pitchFamily="2" charset="2"/>
              <a:buChar char="§"/>
            </a:pPr>
            <a:r>
              <a:rPr lang="en-US" dirty="0"/>
              <a:t>By convention capitalized or all capitals if acronym</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r>
              <a:rPr lang="en-US" dirty="0"/>
              <a:t>We will frequently use the term “entity” while referring to entity sets, unless that causes confusion</a:t>
            </a:r>
          </a:p>
          <a:p>
            <a:pPr>
              <a:buFont typeface="Wingdings" panose="05000000000000000000" pitchFamily="2" charset="2"/>
              <a:buChar char="§"/>
            </a:pPr>
            <a:endParaRPr lang="en-US" dirty="0"/>
          </a:p>
          <a:p>
            <a:endParaRPr lang="en-US" sz="2000" dirty="0"/>
          </a:p>
        </p:txBody>
      </p:sp>
      <p:graphicFrame>
        <p:nvGraphicFramePr>
          <p:cNvPr id="1026" name="Object 4"/>
          <p:cNvGraphicFramePr>
            <a:graphicFrameLocks noGrp="1" noChangeAspect="1"/>
          </p:cNvGraphicFramePr>
          <p:nvPr>
            <p:ph sz="half" idx="2"/>
            <p:extLst>
              <p:ext uri="{D42A27DB-BD31-4B8C-83A1-F6EECF244321}">
                <p14:modId xmlns:p14="http://schemas.microsoft.com/office/powerpoint/2010/main" val="1442423816"/>
              </p:ext>
            </p:extLst>
          </p:nvPr>
        </p:nvGraphicFramePr>
        <p:xfrm>
          <a:off x="4327525" y="4267200"/>
          <a:ext cx="1403350" cy="603250"/>
        </p:xfrm>
        <a:graphic>
          <a:graphicData uri="http://schemas.openxmlformats.org/presentationml/2006/ole">
            <mc:AlternateContent xmlns:mc="http://schemas.openxmlformats.org/markup-compatibility/2006">
              <mc:Choice xmlns:v="urn:schemas-microsoft-com:vml" Requires="v">
                <p:oleObj name="Visio" r:id="rId3" imgW="1403223" imgH="603123" progId="Visio.Drawing.11">
                  <p:embed/>
                </p:oleObj>
              </mc:Choice>
              <mc:Fallback>
                <p:oleObj name="Visio" r:id="rId3" imgW="1403223" imgH="603123" progId="Visio.Drawing.11">
                  <p:embed/>
                  <p:pic>
                    <p:nvPicPr>
                      <p:cNvPr id="102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525" y="4267200"/>
                        <a:ext cx="14033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dirty="0"/>
              <a:t>Man as a Weak Entity</a:t>
            </a:r>
          </a:p>
        </p:txBody>
      </p:sp>
      <p:sp>
        <p:nvSpPr>
          <p:cNvPr id="84995" name="Content Placeholder 2"/>
          <p:cNvSpPr>
            <a:spLocks noGrp="1"/>
          </p:cNvSpPr>
          <p:nvPr>
            <p:ph idx="1"/>
          </p:nvPr>
        </p:nvSpPr>
        <p:spPr/>
        <p:txBody>
          <a:bodyPr/>
          <a:lstStyle/>
          <a:p>
            <a:r>
              <a:rPr lang="en-US" dirty="0"/>
              <a:t>In general, more than one attribute may be needed as a discriminator</a:t>
            </a:r>
          </a:p>
          <a:p>
            <a:r>
              <a:rPr lang="en-US" dirty="0"/>
              <a:t>For example, let us say that man has both first name and middle name</a:t>
            </a:r>
          </a:p>
          <a:p>
            <a:r>
              <a:rPr lang="en-US" dirty="0"/>
              <a:t>A mother may give two sons the same first name or the same middle name</a:t>
            </a:r>
          </a:p>
          <a:p>
            <a:r>
              <a:rPr lang="en-US" dirty="0"/>
              <a:t>A mother will never give two sons the same first name and the same middle name</a:t>
            </a:r>
          </a:p>
          <a:p>
            <a:r>
              <a:rPr lang="en-US" dirty="0"/>
              <a:t>The pair (first name, middle name) together form a discriminator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From Weaker to Stronger</a:t>
            </a:r>
          </a:p>
        </p:txBody>
      </p:sp>
      <p:sp>
        <p:nvSpPr>
          <p:cNvPr id="29700" name="Rectangle 3"/>
          <p:cNvSpPr>
            <a:spLocks noGrp="1" noChangeArrowheads="1"/>
          </p:cNvSpPr>
          <p:nvPr>
            <p:ph type="body" idx="1"/>
          </p:nvPr>
        </p:nvSpPr>
        <p:spPr/>
        <p:txBody>
          <a:bodyPr/>
          <a:lstStyle/>
          <a:p>
            <a:r>
              <a:rPr lang="en-US" dirty="0"/>
              <a:t>There can be several levels of “weakness”</a:t>
            </a:r>
          </a:p>
          <a:p>
            <a:r>
              <a:rPr lang="en-US" dirty="0"/>
              <a:t>Here we can say that a horse named Speedy located in Saratoga Springs belongs to Bob, whose mother is a woman with SSN 072-45-9867</a:t>
            </a:r>
          </a:p>
          <a:p>
            <a:endParaRPr lang="en-US" dirty="0"/>
          </a:p>
          <a:p>
            <a:endParaRPr lang="en-US" dirty="0"/>
          </a:p>
          <a:p>
            <a:endParaRPr lang="en-US" dirty="0"/>
          </a:p>
          <a:p>
            <a:endParaRPr lang="en-US" dirty="0"/>
          </a:p>
          <a:p>
            <a:endParaRPr lang="en-US" dirty="0"/>
          </a:p>
          <a:p>
            <a:endParaRPr lang="en-US" dirty="0"/>
          </a:p>
          <a:p>
            <a:endParaRPr lang="en-US" dirty="0"/>
          </a:p>
          <a:p>
            <a:r>
              <a:rPr lang="en-US" dirty="0"/>
              <a:t>A woman can have several sons, each of whom can have several horses</a:t>
            </a:r>
          </a:p>
        </p:txBody>
      </p:sp>
      <p:graphicFrame>
        <p:nvGraphicFramePr>
          <p:cNvPr id="3" name="Object 2">
            <a:extLst>
              <a:ext uri="{FF2B5EF4-FFF2-40B4-BE49-F238E27FC236}">
                <a16:creationId xmlns:a16="http://schemas.microsoft.com/office/drawing/2014/main" id="{5A0A7DD9-AC47-47CA-A68E-98284FED3064}"/>
              </a:ext>
            </a:extLst>
          </p:cNvPr>
          <p:cNvGraphicFramePr>
            <a:graphicFrameLocks noChangeAspect="1"/>
          </p:cNvGraphicFramePr>
          <p:nvPr>
            <p:extLst>
              <p:ext uri="{D42A27DB-BD31-4B8C-83A1-F6EECF244321}">
                <p14:modId xmlns:p14="http://schemas.microsoft.com/office/powerpoint/2010/main" val="1788285040"/>
              </p:ext>
            </p:extLst>
          </p:nvPr>
        </p:nvGraphicFramePr>
        <p:xfrm>
          <a:off x="990600" y="3568700"/>
          <a:ext cx="8035636" cy="1841500"/>
        </p:xfrm>
        <a:graphic>
          <a:graphicData uri="http://schemas.openxmlformats.org/presentationml/2006/ole">
            <mc:AlternateContent xmlns:mc="http://schemas.openxmlformats.org/markup-compatibility/2006">
              <mc:Choice xmlns:v="urn:schemas-microsoft-com:vml" Requires="v">
                <p:oleObj name="Visio" r:id="rId3" imgW="10557034" imgH="2419430" progId="Visio.Drawing.11">
                  <p:embed/>
                </p:oleObj>
              </mc:Choice>
              <mc:Fallback>
                <p:oleObj name="Visio" r:id="rId3" imgW="10557034" imgH="2419430" progId="Visio.Drawing.11">
                  <p:embed/>
                  <p:pic>
                    <p:nvPicPr>
                      <p:cNvPr id="0" name=""/>
                      <p:cNvPicPr/>
                      <p:nvPr/>
                    </p:nvPicPr>
                    <p:blipFill>
                      <a:blip r:embed="rId4"/>
                      <a:stretch>
                        <a:fillRect/>
                      </a:stretch>
                    </p:blipFill>
                    <p:spPr>
                      <a:xfrm>
                        <a:off x="990600" y="3568700"/>
                        <a:ext cx="8035636" cy="1841500"/>
                      </a:xfrm>
                      <a:prstGeom prst="rect">
                        <a:avLst/>
                      </a:prstGeom>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930F-91DD-46A4-A5F9-B102551CE109}"/>
              </a:ext>
            </a:extLst>
          </p:cNvPr>
          <p:cNvSpPr>
            <a:spLocks noGrp="1"/>
          </p:cNvSpPr>
          <p:nvPr>
            <p:ph type="title"/>
          </p:nvPr>
        </p:nvSpPr>
        <p:spPr/>
        <p:txBody>
          <a:bodyPr/>
          <a:lstStyle/>
          <a:p>
            <a:r>
              <a:rPr lang="en-US" dirty="0"/>
              <a:t>Weak Entity or Multivalued Attribute?</a:t>
            </a:r>
          </a:p>
        </p:txBody>
      </p:sp>
      <p:sp>
        <p:nvSpPr>
          <p:cNvPr id="3" name="Content Placeholder 2">
            <a:extLst>
              <a:ext uri="{FF2B5EF4-FFF2-40B4-BE49-F238E27FC236}">
                <a16:creationId xmlns:a16="http://schemas.microsoft.com/office/drawing/2014/main" id="{FEE63140-E4CD-4E9A-A633-892F05A8DCBC}"/>
              </a:ext>
            </a:extLst>
          </p:cNvPr>
          <p:cNvSpPr>
            <a:spLocks noGrp="1"/>
          </p:cNvSpPr>
          <p:nvPr>
            <p:ph idx="1"/>
          </p:nvPr>
        </p:nvSpPr>
        <p:spPr/>
        <p:txBody>
          <a:bodyPr/>
          <a:lstStyle/>
          <a:p>
            <a:r>
              <a:rPr lang="en-US" dirty="0"/>
              <a:t>We had</a:t>
            </a:r>
          </a:p>
          <a:p>
            <a:endParaRPr lang="en-US" dirty="0"/>
          </a:p>
          <a:p>
            <a:endParaRPr lang="en-US" dirty="0"/>
          </a:p>
          <a:p>
            <a:endParaRPr lang="en-US" dirty="0"/>
          </a:p>
          <a:p>
            <a:pPr marL="0" indent="0">
              <a:buNone/>
            </a:pPr>
            <a:endParaRPr lang="en-US" dirty="0"/>
          </a:p>
          <a:p>
            <a:r>
              <a:rPr lang="en-US" dirty="0"/>
              <a:t>If nothing in the description of the application leads us to believe that Man could have its own attributes or could participate in relationships (other than with his mother), it might be more natural to implement the fragment of the database using a multivalued attribute</a:t>
            </a:r>
          </a:p>
          <a:p>
            <a:pPr lvl="1"/>
            <a:r>
              <a:rPr lang="en-US" b="1" dirty="0">
                <a:solidFill>
                  <a:srgbClr val="FF0000"/>
                </a:solidFill>
              </a:rPr>
              <a:t>That’s what you should do in all your relevant assignments</a:t>
            </a:r>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5" name="Object 4">
            <a:extLst>
              <a:ext uri="{FF2B5EF4-FFF2-40B4-BE49-F238E27FC236}">
                <a16:creationId xmlns:a16="http://schemas.microsoft.com/office/drawing/2014/main" id="{192E0114-6A24-449B-81C6-B60E05754787}"/>
              </a:ext>
            </a:extLst>
          </p:cNvPr>
          <p:cNvGraphicFramePr>
            <a:graphicFrameLocks noChangeAspect="1"/>
          </p:cNvGraphicFramePr>
          <p:nvPr>
            <p:extLst>
              <p:ext uri="{D42A27DB-BD31-4B8C-83A1-F6EECF244321}">
                <p14:modId xmlns:p14="http://schemas.microsoft.com/office/powerpoint/2010/main" val="670479783"/>
              </p:ext>
            </p:extLst>
          </p:nvPr>
        </p:nvGraphicFramePr>
        <p:xfrm>
          <a:off x="3206750" y="5791200"/>
          <a:ext cx="3422650" cy="1066800"/>
        </p:xfrm>
        <a:graphic>
          <a:graphicData uri="http://schemas.openxmlformats.org/presentationml/2006/ole">
            <mc:AlternateContent xmlns:mc="http://schemas.openxmlformats.org/markup-compatibility/2006">
              <mc:Choice xmlns:v="urn:schemas-microsoft-com:vml" Requires="v">
                <p:oleObj name="Visio" r:id="rId2" imgW="3422732" imgH="1066800" progId="Visio.Drawing.11">
                  <p:embed/>
                </p:oleObj>
              </mc:Choice>
              <mc:Fallback>
                <p:oleObj name="Visio" r:id="rId2" imgW="3422732" imgH="1066800" progId="Visio.Drawing.11">
                  <p:embed/>
                  <p:pic>
                    <p:nvPicPr>
                      <p:cNvPr id="5" name="Object 4">
                        <a:extLst>
                          <a:ext uri="{FF2B5EF4-FFF2-40B4-BE49-F238E27FC236}">
                            <a16:creationId xmlns:a16="http://schemas.microsoft.com/office/drawing/2014/main" id="{192E0114-6A24-449B-81C6-B60E05754787}"/>
                          </a:ext>
                        </a:extLst>
                      </p:cNvPr>
                      <p:cNvPicPr/>
                      <p:nvPr/>
                    </p:nvPicPr>
                    <p:blipFill>
                      <a:blip r:embed="rId3"/>
                      <a:stretch>
                        <a:fillRect/>
                      </a:stretch>
                    </p:blipFill>
                    <p:spPr>
                      <a:xfrm>
                        <a:off x="3206750" y="5791200"/>
                        <a:ext cx="3422650" cy="1066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1B1780FC-1695-4BA9-A655-CCAC20DDFC57}"/>
              </a:ext>
            </a:extLst>
          </p:cNvPr>
          <p:cNvGraphicFramePr>
            <a:graphicFrameLocks noChangeAspect="1"/>
          </p:cNvGraphicFramePr>
          <p:nvPr>
            <p:extLst>
              <p:ext uri="{D42A27DB-BD31-4B8C-83A1-F6EECF244321}">
                <p14:modId xmlns:p14="http://schemas.microsoft.com/office/powerpoint/2010/main" val="1755083268"/>
              </p:ext>
            </p:extLst>
          </p:nvPr>
        </p:nvGraphicFramePr>
        <p:xfrm>
          <a:off x="2690813" y="1981200"/>
          <a:ext cx="4676775" cy="1076325"/>
        </p:xfrm>
        <a:graphic>
          <a:graphicData uri="http://schemas.openxmlformats.org/presentationml/2006/ole">
            <mc:AlternateContent xmlns:mc="http://schemas.openxmlformats.org/markup-compatibility/2006">
              <mc:Choice xmlns:v="urn:schemas-microsoft-com:vml" Requires="v">
                <p:oleObj name="Visio" r:id="rId4" imgW="4676762" imgH="1076459" progId="Visio.Drawing.11">
                  <p:embed/>
                </p:oleObj>
              </mc:Choice>
              <mc:Fallback>
                <p:oleObj name="Visio" r:id="rId4" imgW="4676762" imgH="1076459" progId="Visio.Drawing.11">
                  <p:embed/>
                  <p:pic>
                    <p:nvPicPr>
                      <p:cNvPr id="0" name=""/>
                      <p:cNvPicPr/>
                      <p:nvPr/>
                    </p:nvPicPr>
                    <p:blipFill>
                      <a:blip r:embed="rId5"/>
                      <a:stretch>
                        <a:fillRect/>
                      </a:stretch>
                    </p:blipFill>
                    <p:spPr>
                      <a:xfrm>
                        <a:off x="2690813" y="1981200"/>
                        <a:ext cx="4676775" cy="1076325"/>
                      </a:xfrm>
                      <a:prstGeom prst="rect">
                        <a:avLst/>
                      </a:prstGeom>
                    </p:spPr>
                  </p:pic>
                </p:oleObj>
              </mc:Fallback>
            </mc:AlternateContent>
          </a:graphicData>
        </a:graphic>
      </p:graphicFrame>
    </p:spTree>
    <p:extLst>
      <p:ext uri="{BB962C8B-B14F-4D97-AF65-F5344CB8AC3E}">
        <p14:creationId xmlns:p14="http://schemas.microsoft.com/office/powerpoint/2010/main" val="32545690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Hierarchy (Class/Subclass)</a:t>
            </a:r>
            <a:br>
              <a:rPr lang="en-US" dirty="0"/>
            </a:br>
            <a:r>
              <a:rPr lang="en-US" dirty="0"/>
              <a:t>ISA</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9343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6019"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6020" name="Rectangle 4"/>
          <p:cNvSpPr>
            <a:spLocks noGrp="1" noChangeArrowheads="1"/>
          </p:cNvSpPr>
          <p:nvPr>
            <p:ph type="title"/>
          </p:nvPr>
        </p:nvSpPr>
        <p:spPr/>
        <p:txBody>
          <a:bodyPr/>
          <a:lstStyle/>
          <a:p>
            <a:r>
              <a:rPr lang="en-US" dirty="0"/>
              <a:t>The ISA Relationship</a:t>
            </a:r>
          </a:p>
        </p:txBody>
      </p:sp>
      <p:sp>
        <p:nvSpPr>
          <p:cNvPr id="86021" name="Rectangle 5"/>
          <p:cNvSpPr>
            <a:spLocks noGrp="1" noChangeArrowheads="1"/>
          </p:cNvSpPr>
          <p:nvPr>
            <p:ph type="body" idx="1"/>
          </p:nvPr>
        </p:nvSpPr>
        <p:spPr/>
        <p:txBody>
          <a:bodyPr/>
          <a:lstStyle/>
          <a:p>
            <a:r>
              <a:rPr lang="en-US" dirty="0"/>
              <a:t>For certain purposes, we consider subsets/subclasses of an entity set</a:t>
            </a:r>
          </a:p>
          <a:p>
            <a:r>
              <a:rPr lang="en-US" dirty="0"/>
              <a:t>The subset relationship between the set and its subset is called </a:t>
            </a:r>
            <a:r>
              <a:rPr lang="en-US" b="1" i="1" dirty="0">
                <a:solidFill>
                  <a:srgbClr val="FC0128"/>
                </a:solidFill>
              </a:rPr>
              <a:t>ISA</a:t>
            </a:r>
            <a:r>
              <a:rPr lang="en-US" dirty="0"/>
              <a:t>, meaning “</a:t>
            </a:r>
            <a:r>
              <a:rPr lang="en-US" b="1" i="1" dirty="0">
                <a:solidFill>
                  <a:srgbClr val="FF0000"/>
                </a:solidFill>
              </a:rPr>
              <a:t>is a</a:t>
            </a:r>
            <a:r>
              <a:rPr lang="en-US" dirty="0"/>
              <a:t>”</a:t>
            </a:r>
          </a:p>
          <a:p>
            <a:r>
              <a:rPr lang="en-US" dirty="0"/>
              <a:t>Elements of the subset, of course, have all the attributes and relationships as the elements of the set: they are in the “original” entity set</a:t>
            </a:r>
          </a:p>
          <a:p>
            <a:r>
              <a:rPr lang="en-US" dirty="0"/>
              <a:t>In addition, they may participate in relationships and have attributes that make sense for them</a:t>
            </a:r>
          </a:p>
          <a:p>
            <a:pPr lvl="1"/>
            <a:r>
              <a:rPr lang="en-US" dirty="0"/>
              <a:t>But those relationships and attributes do not make sense for every entity in the “original” entity set</a:t>
            </a:r>
          </a:p>
          <a:p>
            <a:r>
              <a:rPr lang="en-US" dirty="0"/>
              <a:t>The set and the subsets are sometimes referred to as </a:t>
            </a:r>
            <a:r>
              <a:rPr lang="en-US" b="1" i="1" dirty="0">
                <a:solidFill>
                  <a:srgbClr val="FF0000"/>
                </a:solidFill>
              </a:rPr>
              <a:t>class</a:t>
            </a:r>
            <a:r>
              <a:rPr lang="en-US" dirty="0"/>
              <a:t> and </a:t>
            </a:r>
            <a:r>
              <a:rPr lang="en-US" b="1" i="1" dirty="0">
                <a:solidFill>
                  <a:srgbClr val="FF0000"/>
                </a:solidFill>
              </a:rPr>
              <a:t>subclasses</a:t>
            </a:r>
            <a:endParaRPr lang="en-US" dirty="0"/>
          </a:p>
          <a:p>
            <a:r>
              <a:rPr lang="en-US" dirty="0"/>
              <a:t>ISA is indicated by a triangle; some write ISA in the triangle</a:t>
            </a:r>
          </a:p>
          <a:p>
            <a:r>
              <a:rPr lang="en-US" dirty="0"/>
              <a:t>The elements of the subset are weak entities, as we will note next</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p:txBody>
          <a:bodyPr/>
          <a:lstStyle/>
          <a:p>
            <a:r>
              <a:rPr lang="en-US" dirty="0"/>
              <a:t>The ISA Relationship</a:t>
            </a:r>
          </a:p>
        </p:txBody>
      </p:sp>
      <p:sp>
        <p:nvSpPr>
          <p:cNvPr id="30724" name="Content Placeholder 2"/>
          <p:cNvSpPr>
            <a:spLocks noGrp="1"/>
          </p:cNvSpPr>
          <p:nvPr>
            <p:ph idx="1"/>
          </p:nvPr>
        </p:nvSpPr>
        <p:spPr/>
        <p:txBody>
          <a:bodyPr/>
          <a:lstStyle/>
          <a:p>
            <a:r>
              <a:rPr lang="en-US" dirty="0"/>
              <a:t>Example: A subset that has an attribute that the original set does not have</a:t>
            </a:r>
          </a:p>
          <a:p>
            <a:r>
              <a:rPr lang="en-US" dirty="0"/>
              <a:t>We look at all the persons associated with a university</a:t>
            </a:r>
          </a:p>
          <a:p>
            <a:r>
              <a:rPr lang="en-US" dirty="0"/>
              <a:t>Some of the persons happen to be professors and some of the persons happen to be students</a:t>
            </a:r>
          </a:p>
          <a:p>
            <a:pPr lvl="1"/>
            <a:r>
              <a:rPr lang="en-US" dirty="0"/>
              <a:t>Student is a subset of Person</a:t>
            </a:r>
          </a:p>
          <a:p>
            <a:pPr lvl="1"/>
            <a:r>
              <a:rPr lang="en-US" dirty="0"/>
              <a:t>Professor is a subset of Person</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5" name="Object 2">
            <a:extLst>
              <a:ext uri="{FF2B5EF4-FFF2-40B4-BE49-F238E27FC236}">
                <a16:creationId xmlns:a16="http://schemas.microsoft.com/office/drawing/2014/main" id="{09338CA3-B424-4360-AD33-45C71F413D24}"/>
              </a:ext>
            </a:extLst>
          </p:cNvPr>
          <p:cNvGraphicFramePr>
            <a:graphicFrameLocks noChangeAspect="1"/>
          </p:cNvGraphicFramePr>
          <p:nvPr>
            <p:extLst>
              <p:ext uri="{D42A27DB-BD31-4B8C-83A1-F6EECF244321}">
                <p14:modId xmlns:p14="http://schemas.microsoft.com/office/powerpoint/2010/main" val="2643164864"/>
              </p:ext>
            </p:extLst>
          </p:nvPr>
        </p:nvGraphicFramePr>
        <p:xfrm>
          <a:off x="1909762" y="4141631"/>
          <a:ext cx="6010276" cy="2403548"/>
        </p:xfrm>
        <a:graphic>
          <a:graphicData uri="http://schemas.openxmlformats.org/presentationml/2006/ole">
            <mc:AlternateContent xmlns:mc="http://schemas.openxmlformats.org/markup-compatibility/2006">
              <mc:Choice xmlns:v="urn:schemas-microsoft-com:vml" Requires="v">
                <p:oleObj name="Visio" r:id="rId3" imgW="6774824" imgH="2711968" progId="Visio.Drawing.11">
                  <p:embed/>
                </p:oleObj>
              </mc:Choice>
              <mc:Fallback>
                <p:oleObj name="Visio" r:id="rId3" imgW="6774824" imgH="2711968" progId="Visio.Drawing.11">
                  <p:embed/>
                  <p:pic>
                    <p:nvPicPr>
                      <p:cNvPr id="31746" name="Object 2"/>
                      <p:cNvPicPr>
                        <a:picLocks noChangeAspect="1" noChangeArrowheads="1"/>
                      </p:cNvPicPr>
                      <p:nvPr/>
                    </p:nvPicPr>
                    <p:blipFill>
                      <a:blip r:embed="rId4"/>
                      <a:srcRect/>
                      <a:stretch>
                        <a:fillRect/>
                      </a:stretch>
                    </p:blipFill>
                    <p:spPr bwMode="auto">
                      <a:xfrm>
                        <a:off x="1909762" y="4141631"/>
                        <a:ext cx="6010276" cy="2403548"/>
                      </a:xfrm>
                      <a:prstGeom prst="rect">
                        <a:avLst/>
                      </a:prstGeom>
                      <a:noFill/>
                      <a:ln>
                        <a:noFill/>
                      </a:ln>
                      <a:effec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A62A-D099-4ADB-A344-584476BF4D68}"/>
              </a:ext>
            </a:extLst>
          </p:cNvPr>
          <p:cNvSpPr>
            <a:spLocks noGrp="1"/>
          </p:cNvSpPr>
          <p:nvPr>
            <p:ph type="title"/>
          </p:nvPr>
        </p:nvSpPr>
        <p:spPr/>
        <p:txBody>
          <a:bodyPr/>
          <a:lstStyle/>
          <a:p>
            <a:r>
              <a:rPr lang="en-US" dirty="0"/>
              <a:t>ISA Is A Set Of One-To-One Functions</a:t>
            </a:r>
          </a:p>
        </p:txBody>
      </p:sp>
      <p:sp>
        <p:nvSpPr>
          <p:cNvPr id="3" name="Content Placeholder 2">
            <a:extLst>
              <a:ext uri="{FF2B5EF4-FFF2-40B4-BE49-F238E27FC236}">
                <a16:creationId xmlns:a16="http://schemas.microsoft.com/office/drawing/2014/main" id="{B7088DA2-46D8-4CF9-8EF3-9DBFFEDFB4AC}"/>
              </a:ext>
            </a:extLst>
          </p:cNvPr>
          <p:cNvSpPr>
            <a:spLocks noGrp="1"/>
          </p:cNvSpPr>
          <p:nvPr>
            <p:ph idx="1"/>
          </p:nvPr>
        </p:nvSpPr>
        <p:spPr/>
        <p:txBody>
          <a:bodyPr/>
          <a:lstStyle/>
          <a:p>
            <a:r>
              <a:rPr lang="en-US" dirty="0"/>
              <a:t>In our example there is one-to-one function between Person and Student</a:t>
            </a:r>
          </a:p>
          <a:p>
            <a:r>
              <a:rPr lang="en-US" dirty="0"/>
              <a:t>Person and Student can be thought of informally as two instantiations/roles of the same entity</a:t>
            </a:r>
          </a:p>
          <a:p>
            <a:endParaRPr lang="en-US" dirty="0"/>
          </a:p>
          <a:p>
            <a:endParaRPr lang="en-US" dirty="0"/>
          </a:p>
          <a:p>
            <a:endParaRPr lang="en-US" dirty="0"/>
          </a:p>
          <a:p>
            <a:r>
              <a:rPr lang="en-US" dirty="0"/>
              <a:t>In our example there is one-to-one function between Person and Professor</a:t>
            </a:r>
          </a:p>
          <a:p>
            <a:r>
              <a:rPr lang="en-US" dirty="0"/>
              <a:t>Person and Professor can be thought of informally as two instantiations/roles of the same entity</a:t>
            </a:r>
          </a:p>
          <a:p>
            <a:endParaRPr lang="en-US" dirty="0"/>
          </a:p>
        </p:txBody>
      </p:sp>
    </p:spTree>
    <p:extLst>
      <p:ext uri="{BB962C8B-B14F-4D97-AF65-F5344CB8AC3E}">
        <p14:creationId xmlns:p14="http://schemas.microsoft.com/office/powerpoint/2010/main" val="28924535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412C-D872-473C-A531-CDBE3CD009BF}"/>
              </a:ext>
            </a:extLst>
          </p:cNvPr>
          <p:cNvSpPr>
            <a:spLocks noGrp="1"/>
          </p:cNvSpPr>
          <p:nvPr>
            <p:ph type="title"/>
          </p:nvPr>
        </p:nvSpPr>
        <p:spPr/>
        <p:txBody>
          <a:bodyPr/>
          <a:lstStyle/>
          <a:p>
            <a:r>
              <a:rPr lang="en-US" dirty="0"/>
              <a:t>It Is Possible to Represent Hierarchies</a:t>
            </a:r>
            <a:br>
              <a:rPr lang="en-US" dirty="0"/>
            </a:br>
            <a:r>
              <a:rPr lang="en-US" dirty="0"/>
              <a:t>Using “Standard” Relationships</a:t>
            </a:r>
          </a:p>
        </p:txBody>
      </p:sp>
      <p:sp>
        <p:nvSpPr>
          <p:cNvPr id="3" name="Content Placeholder 2">
            <a:extLst>
              <a:ext uri="{FF2B5EF4-FFF2-40B4-BE49-F238E27FC236}">
                <a16:creationId xmlns:a16="http://schemas.microsoft.com/office/drawing/2014/main" id="{ECC8BEC6-3058-4802-9626-2AF78F04857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But not a good idea as less clear: </a:t>
            </a:r>
            <a:r>
              <a:rPr lang="en-US" b="1" dirty="0">
                <a:solidFill>
                  <a:srgbClr val="FF0000"/>
                </a:solidFill>
              </a:rPr>
              <a:t>don’t do that</a:t>
            </a:r>
          </a:p>
          <a:p>
            <a:r>
              <a:rPr lang="en-US" dirty="0"/>
              <a:t>We put “dummy” names A and B to follow our convention that relationships have names</a:t>
            </a:r>
          </a:p>
        </p:txBody>
      </p:sp>
      <p:graphicFrame>
        <p:nvGraphicFramePr>
          <p:cNvPr id="5" name="Object 4">
            <a:extLst>
              <a:ext uri="{FF2B5EF4-FFF2-40B4-BE49-F238E27FC236}">
                <a16:creationId xmlns:a16="http://schemas.microsoft.com/office/drawing/2014/main" id="{C06F3C58-66FA-4189-8DB6-07952D5D1943}"/>
              </a:ext>
            </a:extLst>
          </p:cNvPr>
          <p:cNvGraphicFramePr>
            <a:graphicFrameLocks noChangeAspect="1"/>
          </p:cNvGraphicFramePr>
          <p:nvPr>
            <p:extLst>
              <p:ext uri="{D42A27DB-BD31-4B8C-83A1-F6EECF244321}">
                <p14:modId xmlns:p14="http://schemas.microsoft.com/office/powerpoint/2010/main" val="2854914692"/>
              </p:ext>
            </p:extLst>
          </p:nvPr>
        </p:nvGraphicFramePr>
        <p:xfrm>
          <a:off x="2238338" y="1370012"/>
          <a:ext cx="5429324" cy="4573588"/>
        </p:xfrm>
        <a:graphic>
          <a:graphicData uri="http://schemas.openxmlformats.org/presentationml/2006/ole">
            <mc:AlternateContent xmlns:mc="http://schemas.openxmlformats.org/markup-compatibility/2006">
              <mc:Choice xmlns:v="urn:schemas-microsoft-com:vml" Requires="v">
                <p:oleObj name="Visio" r:id="rId2" imgW="6841898" imgH="5776856" progId="Visio.Drawing.11">
                  <p:embed/>
                </p:oleObj>
              </mc:Choice>
              <mc:Fallback>
                <p:oleObj name="Visio" r:id="rId2" imgW="6841898" imgH="5776856" progId="Visio.Drawing.11">
                  <p:embed/>
                  <p:pic>
                    <p:nvPicPr>
                      <p:cNvPr id="0" name=""/>
                      <p:cNvPicPr/>
                      <p:nvPr/>
                    </p:nvPicPr>
                    <p:blipFill>
                      <a:blip r:embed="rId3"/>
                      <a:stretch>
                        <a:fillRect/>
                      </a:stretch>
                    </p:blipFill>
                    <p:spPr>
                      <a:xfrm>
                        <a:off x="2238338" y="1370012"/>
                        <a:ext cx="5429324" cy="4573588"/>
                      </a:xfrm>
                      <a:prstGeom prst="rect">
                        <a:avLst/>
                      </a:prstGeom>
                    </p:spPr>
                  </p:pic>
                </p:oleObj>
              </mc:Fallback>
            </mc:AlternateContent>
          </a:graphicData>
        </a:graphic>
      </p:graphicFrame>
    </p:spTree>
    <p:extLst>
      <p:ext uri="{BB962C8B-B14F-4D97-AF65-F5344CB8AC3E}">
        <p14:creationId xmlns:p14="http://schemas.microsoft.com/office/powerpoint/2010/main" val="2807720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dirty="0"/>
              <a:t>Discriminators</a:t>
            </a:r>
          </a:p>
        </p:txBody>
      </p:sp>
      <p:sp>
        <p:nvSpPr>
          <p:cNvPr id="87043" name="Content Placeholder 2"/>
          <p:cNvSpPr>
            <a:spLocks noGrp="1"/>
          </p:cNvSpPr>
          <p:nvPr>
            <p:ph idx="1"/>
          </p:nvPr>
        </p:nvSpPr>
        <p:spPr/>
        <p:txBody>
          <a:bodyPr/>
          <a:lstStyle/>
          <a:p>
            <a:r>
              <a:rPr lang="en-US" dirty="0"/>
              <a:t>Professor is a kind of weak entity because it cannot be identified by its own attributes (here: Salary)</a:t>
            </a:r>
          </a:p>
          <a:p>
            <a:r>
              <a:rPr lang="en-US" dirty="0"/>
              <a:t>Student is a kind of weak entity because it cannot be identified by its own attributes (here: GPA)</a:t>
            </a:r>
          </a:p>
          <a:p>
            <a:r>
              <a:rPr lang="en-US" dirty="0"/>
              <a:t>They do not have discriminators, they are identified by the primary key of the strong entity (Person)</a:t>
            </a:r>
          </a:p>
          <a:p>
            <a:r>
              <a:rPr lang="en-US" dirty="0"/>
              <a:t>We do not need to put Student and Professor in a rectangle with thick lines as being “under” ISA automatically tells us that they are weak entities identified by the primary key of the strong entity</a:t>
            </a:r>
          </a:p>
          <a:p>
            <a:r>
              <a:rPr lang="en-US" dirty="0"/>
              <a:t>There may be an attribute of Person (called </a:t>
            </a:r>
            <a:r>
              <a:rPr lang="en-US" b="1" i="1" dirty="0">
                <a:solidFill>
                  <a:srgbClr val="FC0128"/>
                </a:solidFill>
              </a:rPr>
              <a:t>discriminator</a:t>
            </a:r>
            <a:r>
              <a:rPr lang="en-US" dirty="0"/>
              <a:t>) that can be used to determine who is a Student and who is a Professor</a:t>
            </a:r>
          </a:p>
          <a:p>
            <a:pPr lvl="1"/>
            <a:r>
              <a:rPr lang="en-US" dirty="0"/>
              <a:t>For a fake example: Professor names start with a A–M and Student names start with N–Z (but note advisement in our department for a real example)</a:t>
            </a:r>
          </a:p>
          <a:p>
            <a:r>
              <a:rPr lang="en-US" dirty="0"/>
              <a:t>Note: different meaning for discriminator than in weak entities</a:t>
            </a:r>
          </a:p>
          <a:p>
            <a:endParaRPr lang="en-US" dirty="0"/>
          </a:p>
          <a:p>
            <a:pPr lvl="1"/>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t>The ISA Relationship</a:t>
            </a:r>
          </a:p>
        </p:txBody>
      </p:sp>
      <p:sp>
        <p:nvSpPr>
          <p:cNvPr id="88067" name="Content Placeholder 2"/>
          <p:cNvSpPr>
            <a:spLocks noGrp="1"/>
          </p:cNvSpPr>
          <p:nvPr>
            <p:ph idx="1"/>
          </p:nvPr>
        </p:nvSpPr>
        <p:spPr/>
        <p:txBody>
          <a:bodyPr/>
          <a:lstStyle/>
          <a:p>
            <a:r>
              <a:rPr lang="en-US" dirty="0"/>
              <a:t>A person associated with the university (and therefore in our database) can be in general</a:t>
            </a:r>
          </a:p>
          <a:p>
            <a:pPr lvl="1"/>
            <a:r>
              <a:rPr lang="en-US" dirty="0"/>
              <a:t>Only a professor</a:t>
            </a:r>
          </a:p>
          <a:p>
            <a:pPr lvl="1"/>
            <a:r>
              <a:rPr lang="en-US" dirty="0"/>
              <a:t>Only a student</a:t>
            </a:r>
          </a:p>
          <a:p>
            <a:pPr lvl="1"/>
            <a:r>
              <a:rPr lang="en-US" dirty="0"/>
              <a:t>Both a professor and a student</a:t>
            </a:r>
          </a:p>
          <a:p>
            <a:pPr lvl="1"/>
            <a:r>
              <a:rPr lang="en-US" dirty="0"/>
              <a:t>Neither a professor nor a student</a:t>
            </a:r>
          </a:p>
          <a:p>
            <a:r>
              <a:rPr lang="en-US" dirty="0"/>
              <a:t>A specific ISA could be</a:t>
            </a:r>
          </a:p>
          <a:p>
            <a:pPr lvl="1"/>
            <a:r>
              <a:rPr lang="en-US" b="1" i="1" dirty="0">
                <a:solidFill>
                  <a:srgbClr val="FF0000"/>
                </a:solidFill>
              </a:rPr>
              <a:t>Disjoint</a:t>
            </a:r>
            <a:r>
              <a:rPr lang="en-US" dirty="0"/>
              <a:t>: no entity could be in more than one subclass</a:t>
            </a:r>
          </a:p>
          <a:p>
            <a:pPr lvl="1"/>
            <a:r>
              <a:rPr lang="en-US" b="1" i="1" dirty="0">
                <a:solidFill>
                  <a:srgbClr val="FF0000"/>
                </a:solidFill>
              </a:rPr>
              <a:t>Overlapping</a:t>
            </a:r>
            <a:r>
              <a:rPr lang="en-US" dirty="0"/>
              <a:t>: an entity could be in more than one subclass</a:t>
            </a:r>
          </a:p>
          <a:p>
            <a:pPr lvl="1"/>
            <a:r>
              <a:rPr lang="en-US" b="1" i="1" dirty="0">
                <a:solidFill>
                  <a:srgbClr val="FF0000"/>
                </a:solidFill>
              </a:rPr>
              <a:t>Total </a:t>
            </a:r>
            <a:r>
              <a:rPr lang="en-US" dirty="0"/>
              <a:t>(also called </a:t>
            </a:r>
            <a:r>
              <a:rPr lang="en-US" b="1" i="1" dirty="0">
                <a:solidFill>
                  <a:srgbClr val="FF0000"/>
                </a:solidFill>
              </a:rPr>
              <a:t>Complete</a:t>
            </a:r>
            <a:r>
              <a:rPr lang="en-US" dirty="0"/>
              <a:t>): every entity must be in at least one subclass</a:t>
            </a:r>
          </a:p>
          <a:p>
            <a:pPr lvl="1"/>
            <a:r>
              <a:rPr lang="en-US" b="1" i="1" dirty="0">
                <a:solidFill>
                  <a:srgbClr val="FF0000"/>
                </a:solidFill>
              </a:rPr>
              <a:t>Partial</a:t>
            </a:r>
            <a:r>
              <a:rPr lang="en-US" dirty="0"/>
              <a:t>: an entity does not have to be in any subclass</a:t>
            </a:r>
          </a:p>
          <a:p>
            <a:r>
              <a:rPr lang="en-US" dirty="0"/>
              <a:t>If nothing stated, then no restriction</a:t>
            </a:r>
          </a:p>
          <a:p>
            <a:pPr lvl="1"/>
            <a:r>
              <a:rPr lang="en-US" dirty="0"/>
              <a:t>“Overlapping” is not a restriction</a:t>
            </a:r>
          </a:p>
          <a:p>
            <a:pPr lvl="1"/>
            <a:r>
              <a:rPr lang="en-US" dirty="0"/>
              <a:t>“Partial” is not a restriction</a:t>
            </a:r>
          </a:p>
        </p:txBody>
      </p:sp>
    </p:spTree>
  </p:cSld>
  <p:clrMapOvr>
    <a:masterClrMapping/>
  </p:clrMapOvr>
</p:sld>
</file>

<file path=ppt/theme/theme1.xml><?xml version="1.0" encoding="utf-8"?>
<a:theme xmlns:a="http://schemas.openxmlformats.org/drawingml/2006/main" name="Pa9605a">
  <a:themeElements>
    <a:clrScheme name="">
      <a:dk1>
        <a:srgbClr val="114FFB"/>
      </a:dk1>
      <a:lt1>
        <a:srgbClr val="FFFFFF"/>
      </a:lt1>
      <a:dk2>
        <a:srgbClr val="000000"/>
      </a:dk2>
      <a:lt2>
        <a:srgbClr val="CECECE"/>
      </a:lt2>
      <a:accent1>
        <a:srgbClr val="DC0081"/>
      </a:accent1>
      <a:accent2>
        <a:srgbClr val="618FFD"/>
      </a:accent2>
      <a:accent3>
        <a:srgbClr val="FFFFFF"/>
      </a:accent3>
      <a:accent4>
        <a:srgbClr val="0D42D6"/>
      </a:accent4>
      <a:accent5>
        <a:srgbClr val="EBAAC1"/>
      </a:accent5>
      <a:accent6>
        <a:srgbClr val="5781E5"/>
      </a:accent6>
      <a:hlink>
        <a:srgbClr val="9E0000"/>
      </a:hlink>
      <a:folHlink>
        <a:srgbClr val="00279F"/>
      </a:folHlink>
    </a:clrScheme>
    <a:fontScheme name="Pa9605a.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a9605a.p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9605a.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9605a.p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9605a.p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9605a.p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9605a.p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9605a.p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c:\kedem\powerpnt\pa9605a.ppt</Template>
  <TotalTime>0</TotalTime>
  <Pages>11</Pages>
  <Words>10245</Words>
  <Application>Microsoft Office PowerPoint</Application>
  <PresentationFormat>Custom</PresentationFormat>
  <Paragraphs>1133</Paragraphs>
  <Slides>196</Slides>
  <Notes>94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196</vt:i4>
      </vt:variant>
    </vt:vector>
  </HeadingPairs>
  <TitlesOfParts>
    <vt:vector size="205" baseType="lpstr">
      <vt:lpstr>Arial</vt:lpstr>
      <vt:lpstr>Cambria Math</vt:lpstr>
      <vt:lpstr>Monotype Sorts</vt:lpstr>
      <vt:lpstr>Symbol</vt:lpstr>
      <vt:lpstr>Times New Roman</vt:lpstr>
      <vt:lpstr>Wingdings</vt:lpstr>
      <vt:lpstr>Pa9605a</vt:lpstr>
      <vt:lpstr>Visio</vt:lpstr>
      <vt:lpstr>Equation</vt:lpstr>
      <vt:lpstr>Unit 2 Modeling the Information of an Enterprise Using Enhanced Entity/Relationship Diagrams</vt:lpstr>
      <vt:lpstr>ER Diagrams in Context</vt:lpstr>
      <vt:lpstr>Introduction</vt:lpstr>
      <vt:lpstr>Purpose of ER Model and Basic Concepts</vt:lpstr>
      <vt:lpstr>Purpose of ER Model and Basic Concepts</vt:lpstr>
      <vt:lpstr>Basic Concepts</vt:lpstr>
      <vt:lpstr>Entity</vt:lpstr>
      <vt:lpstr>Entity and Entity Set</vt:lpstr>
      <vt:lpstr>Entity and Entity Set</vt:lpstr>
      <vt:lpstr>Entity and Entity Set</vt:lpstr>
      <vt:lpstr>Entity and Entity Set</vt:lpstr>
      <vt:lpstr>Entity and Entity Set</vt:lpstr>
      <vt:lpstr>Attribute</vt:lpstr>
      <vt:lpstr>Attribute</vt:lpstr>
      <vt:lpstr>Attribute</vt:lpstr>
      <vt:lpstr>Thick Lines or Double Lines</vt:lpstr>
      <vt:lpstr>Attribute</vt:lpstr>
      <vt:lpstr>Attributes</vt:lpstr>
      <vt:lpstr>Key</vt:lpstr>
      <vt:lpstr>How to Identify/Specify an Entity?</vt:lpstr>
      <vt:lpstr>Sets, Subsets, and Supersets</vt:lpstr>
      <vt:lpstr>Keys</vt:lpstr>
      <vt:lpstr>Keys</vt:lpstr>
      <vt:lpstr>The Need For Minimality</vt:lpstr>
      <vt:lpstr>Primary Keys</vt:lpstr>
      <vt:lpstr>Primary Keys</vt:lpstr>
      <vt:lpstr>UNIQUE Constraint</vt:lpstr>
      <vt:lpstr>Relationship</vt:lpstr>
      <vt:lpstr>Relationship</vt:lpstr>
      <vt:lpstr>Relationship</vt:lpstr>
      <vt:lpstr>Binary Relationship</vt:lpstr>
      <vt:lpstr>Relationships</vt:lpstr>
      <vt:lpstr>Our Cartesian Product</vt:lpstr>
      <vt:lpstr>Our Instance Of The Relationship</vt:lpstr>
      <vt:lpstr>Relationships</vt:lpstr>
      <vt:lpstr>Important Digression</vt:lpstr>
      <vt:lpstr>Ternary Relationship</vt:lpstr>
      <vt:lpstr>Relationship With Nondistinct Entity Sets</vt:lpstr>
      <vt:lpstr>Relationship With Nondistinct Entity Sets</vt:lpstr>
      <vt:lpstr>Important Digression</vt:lpstr>
      <vt:lpstr>Relationship With Nondistinct Entity Sets</vt:lpstr>
      <vt:lpstr>Important Digression</vt:lpstr>
      <vt:lpstr>Relationship With Nondistinct Entity Sets</vt:lpstr>
      <vt:lpstr>ER Diagrams</vt:lpstr>
      <vt:lpstr>ER Diagrams</vt:lpstr>
      <vt:lpstr>Further Refinements to the ER Model</vt:lpstr>
      <vt:lpstr>Relationship With Attributes</vt:lpstr>
      <vt:lpstr>Relationship With Attributes</vt:lpstr>
      <vt:lpstr>Entity Versus Attribute</vt:lpstr>
      <vt:lpstr>Other Choices for Modeling Buys</vt:lpstr>
      <vt:lpstr>Other Choices for Modeling Buys</vt:lpstr>
      <vt:lpstr>Functionality (As in Mathematical Functions)</vt:lpstr>
      <vt:lpstr>Relationships/Relations And Functions (Some Review Of Previous Material)</vt:lpstr>
      <vt:lpstr>Relationships/Relations And Functions</vt:lpstr>
      <vt:lpstr>Binary Relationships and Their Functionality</vt:lpstr>
      <vt:lpstr>Binary Relationships As Directed Graphs</vt:lpstr>
      <vt:lpstr>R and S Are Distinct Sets</vt:lpstr>
      <vt:lpstr>R and S Are The Same Set</vt:lpstr>
      <vt:lpstr>Binary Relationships and Their Functionality</vt:lpstr>
      <vt:lpstr>Many-To-One Relationships</vt:lpstr>
      <vt:lpstr>Binary Relationships and Their Functionality</vt:lpstr>
      <vt:lpstr>One-To-One Relationships</vt:lpstr>
      <vt:lpstr>Many-To-Many Relationships</vt:lpstr>
      <vt:lpstr>Binary Relationships and Their Functionality</vt:lpstr>
      <vt:lpstr>Binary Relationships and Their Functionality</vt:lpstr>
      <vt:lpstr>Classroom Exercise</vt:lpstr>
      <vt:lpstr>Binary Relationships and Their Functionality</vt:lpstr>
      <vt:lpstr>Binary Relationships and Their Functionality</vt:lpstr>
      <vt:lpstr>Binary Relationships and Their Functionality</vt:lpstr>
      <vt:lpstr>Alternate Designs</vt:lpstr>
      <vt:lpstr>Non-Binary Many-To-One Relationships</vt:lpstr>
      <vt:lpstr>Non-Binary Many-To-One Relationships</vt:lpstr>
      <vt:lpstr>Non-Binary Many-To-One Relationships</vt:lpstr>
      <vt:lpstr>Non-Binary Many-To-One Relationships</vt:lpstr>
      <vt:lpstr>Arrows From Relationships To Entities</vt:lpstr>
      <vt:lpstr>Aggregation</vt:lpstr>
      <vt:lpstr>Aggregation: Relationships as Entities</vt:lpstr>
      <vt:lpstr>Aggregation: Relationships as Entities</vt:lpstr>
      <vt:lpstr>Weak Entities</vt:lpstr>
      <vt:lpstr>Strong and Weak Entities</vt:lpstr>
      <vt:lpstr>Strong and Weak Entities</vt:lpstr>
      <vt:lpstr>Man as a Strong Entity</vt:lpstr>
      <vt:lpstr>Man as a Weak Entity</vt:lpstr>
      <vt:lpstr>Man as a Weak Entity</vt:lpstr>
      <vt:lpstr>Man as a Weak Entity</vt:lpstr>
      <vt:lpstr>Man as a Weak Entity</vt:lpstr>
      <vt:lpstr>Man as a Weak Entity</vt:lpstr>
      <vt:lpstr>Man as a Weak Entity</vt:lpstr>
      <vt:lpstr>Man as a Weak Entity</vt:lpstr>
      <vt:lpstr>Man as a Weak Entity</vt:lpstr>
      <vt:lpstr>From Weaker to Stronger</vt:lpstr>
      <vt:lpstr>Weak Entity or Multivalued Attribute?</vt:lpstr>
      <vt:lpstr>Hierarchy (Class/Subclass) ISA</vt:lpstr>
      <vt:lpstr>The ISA Relationship</vt:lpstr>
      <vt:lpstr>The ISA Relationship</vt:lpstr>
      <vt:lpstr>ISA Is A Set Of One-To-One Functions</vt:lpstr>
      <vt:lpstr>It Is Possible to Represent Hierarchies Using “Standard” Relationships</vt:lpstr>
      <vt:lpstr>Discriminators</vt:lpstr>
      <vt:lpstr>The ISA Relationship</vt:lpstr>
      <vt:lpstr>The ISA Relationship (Example)</vt:lpstr>
      <vt:lpstr>The ISA Relationship (Example)</vt:lpstr>
      <vt:lpstr>The ISA Relationship</vt:lpstr>
      <vt:lpstr>The ISA Relationship</vt:lpstr>
      <vt:lpstr>A Sketch of a More Complex ER Diagram With Hierarchical ISAs</vt:lpstr>
      <vt:lpstr>Cardinality Constraints</vt:lpstr>
      <vt:lpstr>Cardinality Constraints</vt:lpstr>
      <vt:lpstr>Cardinality Constraints</vt:lpstr>
      <vt:lpstr>Cardinality Constraints</vt:lpstr>
      <vt:lpstr>Many “Standards” Just For Binary Many-to-One</vt:lpstr>
      <vt:lpstr>Software for Modeling</vt:lpstr>
      <vt:lpstr>Drawing Software For ER Diagrams</vt:lpstr>
      <vt:lpstr>Case Study</vt:lpstr>
      <vt:lpstr>A Case Study</vt:lpstr>
      <vt:lpstr>Our Application</vt:lpstr>
      <vt:lpstr>Our Application</vt:lpstr>
      <vt:lpstr>Our Workflow</vt:lpstr>
      <vt:lpstr>Building the ER Diagram</vt:lpstr>
      <vt:lpstr>Our ER Diagram So Far</vt:lpstr>
      <vt:lpstr>Annotations</vt:lpstr>
      <vt:lpstr>Comments</vt:lpstr>
      <vt:lpstr>Our ER Diagram So Far</vt:lpstr>
      <vt:lpstr>Annotations</vt:lpstr>
      <vt:lpstr>Comments</vt:lpstr>
      <vt:lpstr>Our ER Diagram So Far</vt:lpstr>
      <vt:lpstr>Annotations</vt:lpstr>
      <vt:lpstr>Comments</vt:lpstr>
      <vt:lpstr>Our ER Diagram So Far</vt:lpstr>
      <vt:lpstr>Annotations</vt:lpstr>
      <vt:lpstr>Our ER Diagram So Far</vt:lpstr>
      <vt:lpstr>Annotations</vt:lpstr>
      <vt:lpstr>Our ER Diagram So Far</vt:lpstr>
      <vt:lpstr>Annotations</vt:lpstr>
      <vt:lpstr>Our ER Diagram So Far</vt:lpstr>
      <vt:lpstr>Annotations</vt:lpstr>
      <vt:lpstr>Comments</vt:lpstr>
      <vt:lpstr>Our ER Diagram So Far</vt:lpstr>
      <vt:lpstr>Annotations</vt:lpstr>
      <vt:lpstr>Our ER Diagram So Far</vt:lpstr>
      <vt:lpstr>Annotations</vt:lpstr>
      <vt:lpstr>Comments</vt:lpstr>
      <vt:lpstr>Our ER Diagram So Far</vt:lpstr>
      <vt:lpstr>Annotations</vt:lpstr>
      <vt:lpstr>Comments</vt:lpstr>
      <vt:lpstr>Our ER Diagram So Far</vt:lpstr>
      <vt:lpstr>Annotations</vt:lpstr>
      <vt:lpstr>Our ER Diagram So Far</vt:lpstr>
      <vt:lpstr>Annotations</vt:lpstr>
      <vt:lpstr>Comments</vt:lpstr>
      <vt:lpstr>Our ER Diagram So Far</vt:lpstr>
      <vt:lpstr>Annotations</vt:lpstr>
      <vt:lpstr>Comments</vt:lpstr>
      <vt:lpstr>Comments</vt:lpstr>
      <vt:lpstr>Comments</vt:lpstr>
      <vt:lpstr>Our ER Diagram So Far</vt:lpstr>
      <vt:lpstr>Annotations</vt:lpstr>
      <vt:lpstr>Our ER Diagram So Far</vt:lpstr>
      <vt:lpstr>Annotations</vt:lpstr>
      <vt:lpstr>Comments</vt:lpstr>
      <vt:lpstr>Our ER Diagram So Far</vt:lpstr>
      <vt:lpstr>Annotations</vt:lpstr>
      <vt:lpstr>Comments</vt:lpstr>
      <vt:lpstr>Our ER Diagram So Far</vt:lpstr>
      <vt:lpstr>Annotations</vt:lpstr>
      <vt:lpstr>Comments</vt:lpstr>
      <vt:lpstr>Our ER Diagram So Far</vt:lpstr>
      <vt:lpstr>Annotations</vt:lpstr>
      <vt:lpstr>Comments</vt:lpstr>
      <vt:lpstr>Our ER Diagram So Far</vt:lpstr>
      <vt:lpstr>Annotations</vt:lpstr>
      <vt:lpstr>Comments</vt:lpstr>
      <vt:lpstr>Our ER Diagram So Far</vt:lpstr>
      <vt:lpstr>Annotations</vt:lpstr>
      <vt:lpstr>Comments</vt:lpstr>
      <vt:lpstr>Our ER Diagram So Far</vt:lpstr>
      <vt:lpstr>Annotations</vt:lpstr>
      <vt:lpstr>Our Final ER Diagram</vt:lpstr>
      <vt:lpstr>ER Diagram: Annotations</vt:lpstr>
      <vt:lpstr>Annotations For The ER Diagram</vt:lpstr>
      <vt:lpstr>Annotations For The ER Diagram</vt:lpstr>
      <vt:lpstr>Comments</vt:lpstr>
      <vt:lpstr>Hierarchy for Our ER Diagram</vt:lpstr>
      <vt:lpstr>Hierarchy for Our ER Diagram</vt:lpstr>
      <vt:lpstr>A Few Issues Of Importance</vt:lpstr>
      <vt:lpstr>Some Additional Issues</vt:lpstr>
      <vt:lpstr>Some Constraints Are Difficult to Specify </vt:lpstr>
      <vt:lpstr>Many-To-One Non-Binary Relationships</vt:lpstr>
      <vt:lpstr>Elaboration on Many-To-One Relationships</vt:lpstr>
      <vt:lpstr>Elaboration on Many-To-One Relationships</vt:lpstr>
      <vt:lpstr>Elaboration on Many-To-One Relationships</vt:lpstr>
      <vt:lpstr>Key Ideas</vt:lpstr>
      <vt:lpstr>Key Ideas</vt:lpstr>
      <vt:lpstr>Key Ideas</vt:lpstr>
      <vt:lpstr>Key Ideas</vt:lpstr>
      <vt:lpstr>Some Points  to Remember for Homework</vt:lpstr>
      <vt:lpstr>Remember for the Homework</vt:lpstr>
      <vt:lpstr>Notation: Lectures vs. draw.io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Kedem's transparencies</dc:title>
  <dc:creator/>
  <cp:lastModifiedBy/>
  <cp:revision>771</cp:revision>
  <cp:lastPrinted>1998-04-27T14:50:08Z</cp:lastPrinted>
  <dcterms:created xsi:type="dcterms:W3CDTF">1996-12-06T12:27:14Z</dcterms:created>
  <dcterms:modified xsi:type="dcterms:W3CDTF">2021-08-22T10:11:50Z</dcterms:modified>
</cp:coreProperties>
</file>